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6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notesSlide16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slides/_rels/slide10.xml.rels" ContentType="application/vnd.openxmlformats-package.relationships+xml"/>
  <Override PartName="/ppt/slides/_rels/slide17.xml.rels" ContentType="application/vnd.openxmlformats-package.relationships+xml"/>
  <Override PartName="/ppt/slides/_rels/slide9.xml.rels" ContentType="application/vnd.openxmlformats-package.relationships+xml"/>
  <Override PartName="/ppt/slides/_rels/slide24.xml.rels" ContentType="application/vnd.openxmlformats-package.relationships+xml"/>
  <Override PartName="/ppt/slides/_rels/slide2.xml.rels" ContentType="application/vnd.openxmlformats-package.relationships+xml"/>
  <Override PartName="/ppt/slides/_rels/slide8.xml.rels" ContentType="application/vnd.openxmlformats-package.relationships+xml"/>
  <Override PartName="/ppt/slides/_rels/slide23.xml.rels" ContentType="application/vnd.openxmlformats-package.relationships+xml"/>
  <Override PartName="/ppt/slides/_rels/slide1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25.xml.rels" ContentType="application/vnd.openxmlformats-package.relationships+xml"/>
  <Override PartName="/ppt/slides/_rels/slide3.xml.rels" ContentType="application/vnd.openxmlformats-package.relationships+xml"/>
  <Override PartName="/ppt/slides/_rels/slide11.xml.rels" ContentType="application/vnd.openxmlformats-package.relationships+xml"/>
  <Override PartName="/ppt/slides/_rels/slide18.xml.rels" ContentType="application/vnd.openxmlformats-package.relationships+xml"/>
  <Override PartName="/ppt/slides/_rels/slide4.xml.rels" ContentType="application/vnd.openxmlformats-package.relationships+xml"/>
  <Override PartName="/ppt/slides/_rels/slide12.xml.rels" ContentType="application/vnd.openxmlformats-package.relationships+xml"/>
  <Override PartName="/ppt/slides/_rels/slide19.xml.rels" ContentType="application/vnd.openxmlformats-package.relationships+xml"/>
  <Override PartName="/ppt/slides/_rels/slide5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22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slide22.xml" ContentType="application/vnd.openxmlformats-officedocument.presentationml.slide+xml"/>
  <Override PartName="/ppt/slides/slide7.xml" ContentType="application/vnd.openxmlformats-officedocument.presentationml.slide+xml"/>
  <Override PartName="/ppt/slides/slide21.xml" ContentType="application/vnd.openxmlformats-officedocument.presentationml.slide+xml"/>
  <Override PartName="/ppt/slides/slide6.xml" ContentType="application/vnd.openxmlformats-officedocument.presentationml.slide+xml"/>
  <Override PartName="/ppt/slides/slide20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25.xml" ContentType="application/vnd.openxmlformats-officedocument.presentationml.slide+xml"/>
  <Override PartName="/ppt/slides/slide3.xml" ContentType="application/vnd.openxmlformats-officedocument.presentationml.slide+xml"/>
  <Override PartName="/ppt/slides/slide24.xml" ContentType="application/vnd.openxmlformats-officedocument.presentationml.slide+xml"/>
  <Override PartName="/ppt/slides/slide2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23.xml" ContentType="application/vnd.openxmlformats-officedocument.presentationml.slide+xml"/>
  <Override PartName="/ppt/slides/slide1.xml" ContentType="application/vnd.openxmlformats-officedocument.presentationml.slide+xml"/>
  <Override PartName="/ppt/slides/slide19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Layouts/slideLayout149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_rels/slideLayout155.xml.rels" ContentType="application/vnd.openxmlformats-package.relationships+xml"/>
  <Override PartName="/ppt/slideLayouts/_rels/slideLayout154.xml.rels" ContentType="application/vnd.openxmlformats-package.relationships+xml"/>
  <Override PartName="/ppt/slideLayouts/_rels/slideLayout153.xml.rels" ContentType="application/vnd.openxmlformats-package.relationships+xml"/>
  <Override PartName="/ppt/slideLayouts/_rels/slideLayout144.xml.rels" ContentType="application/vnd.openxmlformats-package.relationships+xml"/>
  <Override PartName="/ppt/slideLayouts/_rels/slideLayout143.xml.rels" ContentType="application/vnd.openxmlformats-package.relationships+xml"/>
  <Override PartName="/ppt/slideLayouts/_rels/slideLayout142.xml.rels" ContentType="application/vnd.openxmlformats-package.relationships+xml"/>
  <Override PartName="/ppt/slideLayouts/_rels/slideLayout141.xml.rels" ContentType="application/vnd.openxmlformats-package.relationships+xml"/>
  <Override PartName="/ppt/slideLayouts/_rels/slideLayout139.xml.rels" ContentType="application/vnd.openxmlformats-package.relationships+xml"/>
  <Override PartName="/ppt/slideLayouts/_rels/slideLayout138.xml.rels" ContentType="application/vnd.openxmlformats-package.relationships+xml"/>
  <Override PartName="/ppt/slideLayouts/_rels/slideLayout134.xml.rels" ContentType="application/vnd.openxmlformats-package.relationships+xml"/>
  <Override PartName="/ppt/slideLayouts/_rels/slideLayout133.xml.rels" ContentType="application/vnd.openxmlformats-package.relationships+xml"/>
  <Override PartName="/ppt/slideLayouts/_rels/slideLayout132.xml.rels" ContentType="application/vnd.openxmlformats-package.relationships+xml"/>
  <Override PartName="/ppt/slideLayouts/_rels/slideLayout130.xml.rels" ContentType="application/vnd.openxmlformats-package.relationships+xml"/>
  <Override PartName="/ppt/slideLayouts/_rels/slideLayout126.xml.rels" ContentType="application/vnd.openxmlformats-package.relationships+xml"/>
  <Override PartName="/ppt/slideLayouts/_rels/slideLayout125.xml.rels" ContentType="application/vnd.openxmlformats-package.relationships+xml"/>
  <Override PartName="/ppt/slideLayouts/_rels/slideLayout119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128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40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4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123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135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14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15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22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48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129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49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50.xml.rels" ContentType="application/vnd.openxmlformats-package.relationships+xml"/>
  <Override PartName="/ppt/slideLayouts/_rels/slideLayout136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51.xml.rels" ContentType="application/vnd.openxmlformats-package.relationships+xml"/>
  <Override PartName="/ppt/slideLayouts/_rels/slideLayout13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1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5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4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46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13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127.xml.rels" ContentType="application/vnd.openxmlformats-package.relationships+xml"/>
  <Override PartName="/ppt/slideLayouts/_rels/slideLayout96.xml.rels" ContentType="application/vnd.openxmlformats-package.relationships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_rels/presentation.xml.rels" ContentType="application/vnd.openxmlformats-package.relationships+xml"/>
  <Override PartName="/ppt/media/image51.jpeg" ContentType="image/jpe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jpeg" ContentType="image/jpeg"/>
  <Override PartName="/ppt/media/image21.png" ContentType="image/png"/>
  <Override PartName="/ppt/media/image6.png" ContentType="image/png"/>
  <Override PartName="/ppt/media/image20.jpeg" ContentType="image/jpeg"/>
  <Override PartName="/ppt/media/image19.jpeg" ContentType="image/jpeg"/>
  <Override PartName="/ppt/media/image53.png" ContentType="image/png"/>
  <Override PartName="/ppt/media/image3.png" ContentType="image/png"/>
  <Override PartName="/ppt/media/image38.png" ContentType="image/png"/>
  <Override PartName="/ppt/media/image1.png" ContentType="image/png"/>
  <Override PartName="/ppt/media/image36.png" ContentType="image/png"/>
  <Override PartName="/ppt/media/image22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11.jpeg" ContentType="image/jpeg"/>
  <Override PartName="/ppt/media/image44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5.png" ContentType="image/png"/>
  <Override PartName="/ppt/media/image5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5.png" ContentType="image/png"/>
  <Override PartName="/ppt/media/image46.png" ContentType="image/png"/>
  <Override PartName="/ppt/theme/theme1.xml" ContentType="application/vnd.openxmlformats-officedocument.theme+xml"/>
  <Override PartName="/ppt/theme/theme11.xml" ContentType="application/vnd.openxmlformats-officedocument.theme+xml"/>
  <Override PartName="/ppt/theme/theme3.xml" ContentType="application/vnd.openxmlformats-officedocument.theme+xml"/>
  <Override PartName="/ppt/theme/theme12.xml" ContentType="application/vnd.openxmlformats-officedocument.theme+xml"/>
  <Override PartName="/ppt/theme/theme4.xml" ContentType="application/vnd.openxmlformats-officedocument.theme+xml"/>
  <Override PartName="/ppt/theme/theme13.xml" ContentType="application/vnd.openxmlformats-officedocument.theme+xml"/>
  <Override PartName="/ppt/theme/theme5.xml" ContentType="application/vnd.openxmlformats-officedocument.theme+xml"/>
  <Override PartName="/ppt/theme/theme14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2.xml" ContentType="application/vnd.openxmlformats-officedocument.theme+xml"/>
  <Override PartName="/ppt/theme/theme10.xml" ContentType="application/vnd.openxmlformats-officedocument.theme+xml"/>
  <Override PartName="/ppt/slideMasters/_rels/slideMaster13.xml.rels" ContentType="application/vnd.openxmlformats-package.relationships+xml"/>
  <Override PartName="/ppt/slideMasters/_rels/slideMaster12.xml.rels" ContentType="application/vnd.openxmlformats-package.relationships+xml"/>
  <Override PartName="/ppt/slideMasters/_rels/slideMaster1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0.xml.rels" ContentType="application/vnd.openxmlformats-package.relationships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  <p:sldMasterId id="2147483778" r:id="rId12"/>
    <p:sldMasterId id="2147483791" r:id="rId13"/>
    <p:sldMasterId id="2147483804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Master" Target="slideMasters/slideMaster11.xml"/><Relationship Id="rId13" Type="http://schemas.openxmlformats.org/officeDocument/2006/relationships/slideMaster" Target="slideMasters/slideMaster12.xml"/><Relationship Id="rId14" Type="http://schemas.openxmlformats.org/officeDocument/2006/relationships/slideMaster" Target="slideMasters/slideMaster13.xml"/><Relationship Id="rId15" Type="http://schemas.openxmlformats.org/officeDocument/2006/relationships/notesMaster" Target="notesMasters/notesMaster1.xml"/><Relationship Id="rId16" Type="http://schemas.openxmlformats.org/officeDocument/2006/relationships/slide" Target="slides/slide1.xml"/><Relationship Id="rId17" Type="http://schemas.openxmlformats.org/officeDocument/2006/relationships/slide" Target="slides/slide2.xml"/><Relationship Id="rId18" Type="http://schemas.openxmlformats.org/officeDocument/2006/relationships/slide" Target="slides/slide3.xml"/><Relationship Id="rId19" Type="http://schemas.openxmlformats.org/officeDocument/2006/relationships/slide" Target="slides/slide4.xml"/><Relationship Id="rId20" Type="http://schemas.openxmlformats.org/officeDocument/2006/relationships/slide" Target="slides/slide5.xml"/><Relationship Id="rId21" Type="http://schemas.openxmlformats.org/officeDocument/2006/relationships/slide" Target="slides/slide6.xml"/><Relationship Id="rId22" Type="http://schemas.openxmlformats.org/officeDocument/2006/relationships/slide" Target="slides/slide7.xml"/><Relationship Id="rId23" Type="http://schemas.openxmlformats.org/officeDocument/2006/relationships/slide" Target="slides/slide8.xml"/><Relationship Id="rId24" Type="http://schemas.openxmlformats.org/officeDocument/2006/relationships/slide" Target="slides/slide9.xml"/><Relationship Id="rId25" Type="http://schemas.openxmlformats.org/officeDocument/2006/relationships/slide" Target="slides/slide10.xml"/><Relationship Id="rId26" Type="http://schemas.openxmlformats.org/officeDocument/2006/relationships/slide" Target="slides/slide11.xml"/><Relationship Id="rId27" Type="http://schemas.openxmlformats.org/officeDocument/2006/relationships/slide" Target="slides/slide12.xml"/><Relationship Id="rId28" Type="http://schemas.openxmlformats.org/officeDocument/2006/relationships/slide" Target="slides/slide13.xml"/><Relationship Id="rId29" Type="http://schemas.openxmlformats.org/officeDocument/2006/relationships/slide" Target="slides/slide14.xml"/><Relationship Id="rId30" Type="http://schemas.openxmlformats.org/officeDocument/2006/relationships/slide" Target="slides/slide15.xml"/><Relationship Id="rId31" Type="http://schemas.openxmlformats.org/officeDocument/2006/relationships/slide" Target="slides/slide16.xml"/><Relationship Id="rId32" Type="http://schemas.openxmlformats.org/officeDocument/2006/relationships/slide" Target="slides/slide17.xml"/><Relationship Id="rId33" Type="http://schemas.openxmlformats.org/officeDocument/2006/relationships/slide" Target="slides/slide18.xml"/><Relationship Id="rId34" Type="http://schemas.openxmlformats.org/officeDocument/2006/relationships/slide" Target="slides/slide19.xml"/><Relationship Id="rId35" Type="http://schemas.openxmlformats.org/officeDocument/2006/relationships/slide" Target="slides/slide20.xml"/><Relationship Id="rId36" Type="http://schemas.openxmlformats.org/officeDocument/2006/relationships/slide" Target="slides/slide21.xml"/><Relationship Id="rId37" Type="http://schemas.openxmlformats.org/officeDocument/2006/relationships/slide" Target="slides/slide22.xml"/><Relationship Id="rId38" Type="http://schemas.openxmlformats.org/officeDocument/2006/relationships/slide" Target="slides/slide23.xml"/><Relationship Id="rId39" Type="http://schemas.openxmlformats.org/officeDocument/2006/relationships/slide" Target="slides/slide24.xml"/><Relationship Id="rId40" Type="http://schemas.openxmlformats.org/officeDocument/2006/relationships/slide" Target="slides/slide2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1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53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4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 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54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5849616D-3069-4776-89B0-0CFD2C7892C2}" type="slidenum">
              <a:rPr b="0" lang="en-US" sz="1400" spc="-1" strike="noStrike">
                <a:latin typeface="Times New Roman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4640"/>
          </a:xfrm>
          <a:prstGeom prst="rect">
            <a:avLst/>
          </a:prstGeom>
        </p:spPr>
      </p:sp>
      <p:sp>
        <p:nvSpPr>
          <p:cNvPr id="74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 </a:t>
            </a:r>
            <a:r>
              <a:rPr b="0" lang="en-US" sz="1000" spc="-1" strike="noStrike">
                <a:latin typeface="Arial"/>
              </a:rPr>
              <a:t>KCF</a:t>
            </a:r>
            <a:r>
              <a:rPr b="0" lang="en-US" sz="1000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4640"/>
          </a:xfrm>
          <a:prstGeom prst="rect">
            <a:avLst/>
          </a:prstGeom>
        </p:spPr>
      </p:sp>
      <p:sp>
        <p:nvSpPr>
          <p:cNvPr id="75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 </a:t>
            </a:r>
            <a:r>
              <a:rPr b="0" lang="en-US" sz="1000" spc="-1" strike="noStrike">
                <a:latin typeface="Arial"/>
              </a:rPr>
              <a:t>KCF</a:t>
            </a:r>
            <a:r>
              <a:rPr b="0" lang="en-US" sz="1000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4640"/>
          </a:xfrm>
          <a:prstGeom prst="rect">
            <a:avLst/>
          </a:prstGeom>
        </p:spPr>
      </p:sp>
      <p:sp>
        <p:nvSpPr>
          <p:cNvPr id="75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 </a:t>
            </a:r>
            <a:r>
              <a:rPr b="0" lang="en-US" sz="1000" spc="-1" strike="noStrike">
                <a:latin typeface="Arial"/>
              </a:rPr>
              <a:t>KCF</a:t>
            </a:r>
            <a:r>
              <a:rPr b="0" lang="en-US" sz="1000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4640"/>
          </a:xfrm>
          <a:prstGeom prst="rect">
            <a:avLst/>
          </a:prstGeom>
        </p:spPr>
      </p:sp>
      <p:sp>
        <p:nvSpPr>
          <p:cNvPr id="755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 </a:t>
            </a:r>
            <a:r>
              <a:rPr b="0" lang="en-US" sz="1000" spc="-1" strike="noStrike">
                <a:latin typeface="Arial"/>
              </a:rPr>
              <a:t>KCF</a:t>
            </a:r>
            <a:r>
              <a:rPr b="0" lang="en-US" sz="1000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lang="en-US" sz="1000" spc="-1" strike="noStrike">
              <a:latin typeface="Arial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2960" cy="4004640"/>
          </a:xfrm>
          <a:prstGeom prst="rect">
            <a:avLst/>
          </a:prstGeom>
        </p:spPr>
      </p:sp>
      <p:sp>
        <p:nvSpPr>
          <p:cNvPr id="75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3320" cy="4806720"/>
          </a:xfrm>
          <a:prstGeom prst="rect">
            <a:avLst/>
          </a:prstGeom>
        </p:spPr>
        <p:txBody>
          <a:bodyPr lIns="0" rIns="0" tIns="0" bIns="0"/>
          <a:p>
            <a:pPr marL="216000" indent="-212040">
              <a:lnSpc>
                <a:spcPct val="100000"/>
              </a:lnSpc>
            </a:pPr>
            <a:r>
              <a:rPr b="0" lang="en-US" sz="1000" spc="-1" strike="noStrike">
                <a:latin typeface="Arial"/>
              </a:rPr>
              <a:t> </a:t>
            </a:r>
            <a:r>
              <a:rPr b="0" lang="en-US" sz="1000" spc="-1" strike="noStrike">
                <a:latin typeface="Arial"/>
              </a:rPr>
              <a:t>KCF</a:t>
            </a:r>
            <a:r>
              <a:rPr b="0" lang="en-US" sz="1000" spc="-1" strike="noStrike">
                <a:latin typeface="Arial"/>
              </a:rPr>
              <a:t>是一种鉴别式追踪方法，这类方法一般都是在追踪过程中训练一个目标检测器，使用目标检测器去检测下一帧预测位置是否是目标，然后再使用新检测结果去更新训练集进而更新目标检测器。而在训练目标检测器时一般选取目标区域为正样本，目标的周围区域为负样本，当然越靠近目标的区域为正样本的可能性越大。</a:t>
            </a:r>
            <a:endParaRPr b="0" lang="en-US" sz="10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1.xml"/>
</Relationships>
</file>

<file path=ppt/slideLayouts/_rels/slideLayout1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2.xml"/>
</Relationships>
</file>

<file path=ppt/slideLayouts/_rels/slideLayout1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3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1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2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3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4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4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5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6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7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8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9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5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7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4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6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3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6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7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5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2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3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8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0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5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6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11.xml.rels><?xml version="1.0" encoding="UTF-8"?>
<Relationships xmlns="http://schemas.openxmlformats.org/package/2006/relationships"><Relationship Id="rId1" Type="http://schemas.openxmlformats.org/officeDocument/2006/relationships/theme" Target="../theme/theme11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21.xml"/><Relationship Id="rId4" Type="http://schemas.openxmlformats.org/officeDocument/2006/relationships/slideLayout" Target="../slideLayouts/slideLayout122.xml"/><Relationship Id="rId5" Type="http://schemas.openxmlformats.org/officeDocument/2006/relationships/slideLayout" Target="../slideLayouts/slideLayout123.xml"/><Relationship Id="rId6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5.xml"/><Relationship Id="rId8" Type="http://schemas.openxmlformats.org/officeDocument/2006/relationships/slideLayout" Target="../slideLayouts/slideLayout126.xml"/><Relationship Id="rId9" Type="http://schemas.openxmlformats.org/officeDocument/2006/relationships/slideLayout" Target="../slideLayouts/slideLayout127.xml"/><Relationship Id="rId10" Type="http://schemas.openxmlformats.org/officeDocument/2006/relationships/slideLayout" Target="../slideLayouts/slideLayout128.xml"/><Relationship Id="rId11" Type="http://schemas.openxmlformats.org/officeDocument/2006/relationships/slideLayout" Target="../slideLayouts/slideLayout129.xml"/><Relationship Id="rId12" Type="http://schemas.openxmlformats.org/officeDocument/2006/relationships/slideLayout" Target="../slideLayouts/slideLayout130.xml"/><Relationship Id="rId13" Type="http://schemas.openxmlformats.org/officeDocument/2006/relationships/slideLayout" Target="../slideLayouts/slideLayout131.xml"/><Relationship Id="rId14" Type="http://schemas.openxmlformats.org/officeDocument/2006/relationships/slideLayout" Target="../slideLayouts/slideLayout132.xml"/>
</Relationships>
</file>

<file path=ppt/slideMasters/_rels/slideMaster12.xml.rels><?xml version="1.0" encoding="UTF-8"?>
<Relationships xmlns="http://schemas.openxmlformats.org/package/2006/relationships"><Relationship Id="rId1" Type="http://schemas.openxmlformats.org/officeDocument/2006/relationships/theme" Target="../theme/theme12.xml"/><Relationship Id="rId2" Type="http://schemas.openxmlformats.org/officeDocument/2006/relationships/slideLayout" Target="../slideLayouts/slideLayout133.xml"/><Relationship Id="rId3" Type="http://schemas.openxmlformats.org/officeDocument/2006/relationships/slideLayout" Target="../slideLayouts/slideLayout134.xml"/><Relationship Id="rId4" Type="http://schemas.openxmlformats.org/officeDocument/2006/relationships/slideLayout" Target="../slideLayouts/slideLayout135.xml"/><Relationship Id="rId5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37.xml"/><Relationship Id="rId7" Type="http://schemas.openxmlformats.org/officeDocument/2006/relationships/slideLayout" Target="../slideLayouts/slideLayout138.xml"/><Relationship Id="rId8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3.xml"/><Relationship Id="rId13" Type="http://schemas.openxmlformats.org/officeDocument/2006/relationships/slideLayout" Target="../slideLayouts/slideLayout144.xml"/>
</Relationships>
</file>

<file path=ppt/slideMasters/_rels/slideMaster13.xml.rels><?xml version="1.0" encoding="UTF-8"?>
<Relationships xmlns="http://schemas.openxmlformats.org/package/2006/relationships"><Relationship Id="rId1" Type="http://schemas.openxmlformats.org/officeDocument/2006/relationships/theme" Target="../theme/theme13.xml"/><Relationship Id="rId2" Type="http://schemas.openxmlformats.org/officeDocument/2006/relationships/slideLayout" Target="../slideLayouts/slideLayout145.xml"/><Relationship Id="rId3" Type="http://schemas.openxmlformats.org/officeDocument/2006/relationships/slideLayout" Target="../slideLayouts/slideLayout146.xml"/><Relationship Id="rId4" Type="http://schemas.openxmlformats.org/officeDocument/2006/relationships/slideLayout" Target="../slideLayouts/slideLayout147.xml"/><Relationship Id="rId5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49.xml"/><Relationship Id="rId7" Type="http://schemas.openxmlformats.org/officeDocument/2006/relationships/slideLayout" Target="../slideLayouts/slideLayout150.xml"/><Relationship Id="rId8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5.xml"/><Relationship Id="rId13" Type="http://schemas.openxmlformats.org/officeDocument/2006/relationships/slideLayout" Target="../slideLayouts/slideLayout156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0" y="0"/>
            <a:ext cx="10462680" cy="892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6095880" y="6108840"/>
            <a:ext cx="6089760" cy="74304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-6480" y="5349960"/>
            <a:ext cx="8280720" cy="1505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16" y="0"/>
                </a:moveTo>
                <a:lnTo>
                  <a:pt x="15972" y="0"/>
                </a:lnTo>
                <a:lnTo>
                  <a:pt x="21600" y="21600"/>
                </a:lnTo>
                <a:lnTo>
                  <a:pt x="0" y="21509"/>
                </a:lnTo>
                <a:cubicBezTo>
                  <a:pt x="5" y="14339"/>
                  <a:pt x="11" y="7169"/>
                  <a:pt x="16" y="0"/>
                </a:cubicBez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10121760" y="0"/>
            <a:ext cx="2063880" cy="819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7743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171c4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" name="图片" descr=""/>
          <p:cNvPicPr/>
          <p:nvPr/>
        </p:nvPicPr>
        <p:blipFill>
          <a:blip r:embed="rId2"/>
          <a:stretch/>
        </p:blipFill>
        <p:spPr>
          <a:xfrm>
            <a:off x="11065680" y="34560"/>
            <a:ext cx="748080" cy="750240"/>
          </a:xfrm>
          <a:prstGeom prst="rect">
            <a:avLst/>
          </a:prstGeom>
          <a:ln w="9360">
            <a:noFill/>
          </a:ln>
        </p:spPr>
      </p:pic>
      <p:sp>
        <p:nvSpPr>
          <p:cNvPr id="5" name="CustomShape 5"/>
          <p:cNvSpPr/>
          <p:nvPr/>
        </p:nvSpPr>
        <p:spPr>
          <a:xfrm>
            <a:off x="127080" y="5718600"/>
            <a:ext cx="133560" cy="953280"/>
          </a:xfrm>
          <a:prstGeom prst="rect">
            <a:avLst/>
          </a:prstGeom>
          <a:solidFill>
            <a:schemeClr val="bg1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" name="PlaceHolder 6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</a:t>
            </a:r>
            <a:r>
              <a:rPr b="0" lang="en-US" sz="4400" spc="-1" strike="noStrike">
                <a:latin typeface="Arial"/>
              </a:rPr>
              <a:t>k to </a:t>
            </a:r>
            <a:r>
              <a:rPr b="0" lang="en-US" sz="4400" spc="-1" strike="noStrike">
                <a:latin typeface="Arial"/>
              </a:rPr>
              <a:t>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</a:t>
            </a:r>
            <a:r>
              <a:rPr b="0" lang="en-US" sz="4400" spc="-1" strike="noStrike">
                <a:latin typeface="Arial"/>
              </a:rPr>
              <a:t>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0" y="72000"/>
            <a:ext cx="1089720" cy="90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1" name="CustomShape 2"/>
          <p:cNvSpPr/>
          <p:nvPr/>
        </p:nvSpPr>
        <p:spPr>
          <a:xfrm>
            <a:off x="0" y="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2" name="CustomShape 3"/>
          <p:cNvSpPr/>
          <p:nvPr/>
        </p:nvSpPr>
        <p:spPr>
          <a:xfrm>
            <a:off x="0" y="678600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83" name="图片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2360" cy="523800"/>
          </a:xfrm>
          <a:prstGeom prst="rect">
            <a:avLst/>
          </a:prstGeom>
          <a:ln w="9360">
            <a:noFill/>
          </a:ln>
        </p:spPr>
      </p:pic>
      <p:sp>
        <p:nvSpPr>
          <p:cNvPr id="38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1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0" y="72000"/>
            <a:ext cx="1089720" cy="90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3" name="CustomShape 2"/>
          <p:cNvSpPr/>
          <p:nvPr/>
        </p:nvSpPr>
        <p:spPr>
          <a:xfrm>
            <a:off x="0" y="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3"/>
          <p:cNvSpPr/>
          <p:nvPr/>
        </p:nvSpPr>
        <p:spPr>
          <a:xfrm>
            <a:off x="0" y="678600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5" name="图片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2360" cy="523800"/>
          </a:xfrm>
          <a:prstGeom prst="rect">
            <a:avLst/>
          </a:prstGeom>
          <a:ln w="9360">
            <a:noFill/>
          </a:ln>
        </p:spPr>
      </p:pic>
      <p:sp>
        <p:nvSpPr>
          <p:cNvPr id="426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27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</p:sldLayoutIdLst>
</p:sldMaster>
</file>

<file path=ppt/slideMasters/slideMaster1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92" r:id="rId2"/>
    <p:sldLayoutId id="2147483793" r:id="rId3"/>
    <p:sldLayoutId id="2147483794" r:id="rId4"/>
    <p:sldLayoutId id="2147483795" r:id="rId5"/>
    <p:sldLayoutId id="2147483796" r:id="rId6"/>
    <p:sldLayoutId id="2147483797" r:id="rId7"/>
    <p:sldLayoutId id="2147483798" r:id="rId8"/>
    <p:sldLayoutId id="2147483799" r:id="rId9"/>
    <p:sldLayoutId id="2147483800" r:id="rId10"/>
    <p:sldLayoutId id="2147483801" r:id="rId11"/>
    <p:sldLayoutId id="2147483802" r:id="rId12"/>
    <p:sldLayoutId id="2147483803" r:id="rId13"/>
  </p:sldLayoutIdLst>
</p:sldMaster>
</file>

<file path=ppt/slideMasters/slideMaster1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bg2="lt2" tx1="dk1" tx2="dk2" accent1="accent1" accent2="accent2" accent3="accent3" accent4="accent4" accent5="accent5" accent6="accent6" hlink="hlink" folHlink="folHlink"/>
  <p:sldLayoutIdLst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  <p:sldLayoutId id="2147483815" r:id="rId12"/>
    <p:sldLayoutId id="2147483816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0" y="72000"/>
            <a:ext cx="1089720" cy="90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0" y="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0" y="678600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" name="图片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2360" cy="523800"/>
          </a:xfrm>
          <a:prstGeom prst="rect">
            <a:avLst/>
          </a:prstGeom>
          <a:ln w="9360">
            <a:noFill/>
          </a:ln>
        </p:spPr>
      </p:pic>
      <p:sp>
        <p:nvSpPr>
          <p:cNvPr id="48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CustomShape 1"/>
          <p:cNvSpPr/>
          <p:nvPr/>
        </p:nvSpPr>
        <p:spPr>
          <a:xfrm>
            <a:off x="0" y="0"/>
            <a:ext cx="6806880" cy="6851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7" name="PlaceHolder 2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ustomShape 1"/>
          <p:cNvSpPr/>
          <p:nvPr/>
        </p:nvSpPr>
        <p:spPr>
          <a:xfrm>
            <a:off x="0" y="72000"/>
            <a:ext cx="1089720" cy="90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CustomShape 2"/>
          <p:cNvSpPr/>
          <p:nvPr/>
        </p:nvSpPr>
        <p:spPr>
          <a:xfrm>
            <a:off x="0" y="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7" name="CustomShape 3"/>
          <p:cNvSpPr/>
          <p:nvPr/>
        </p:nvSpPr>
        <p:spPr>
          <a:xfrm>
            <a:off x="0" y="678600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8" name="图片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2360" cy="523800"/>
          </a:xfrm>
          <a:prstGeom prst="rect">
            <a:avLst/>
          </a:prstGeom>
          <a:ln w="9360">
            <a:noFill/>
          </a:ln>
        </p:spPr>
      </p:pic>
      <p:sp>
        <p:nvSpPr>
          <p:cNvPr id="129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72000"/>
            <a:ext cx="1089720" cy="90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8" name="CustomShape 2"/>
          <p:cNvSpPr/>
          <p:nvPr/>
        </p:nvSpPr>
        <p:spPr>
          <a:xfrm>
            <a:off x="0" y="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9" name="CustomShape 3"/>
          <p:cNvSpPr/>
          <p:nvPr/>
        </p:nvSpPr>
        <p:spPr>
          <a:xfrm>
            <a:off x="0" y="678600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70" name="图片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2360" cy="523800"/>
          </a:xfrm>
          <a:prstGeom prst="rect">
            <a:avLst/>
          </a:prstGeom>
          <a:ln w="9360">
            <a:noFill/>
          </a:ln>
        </p:spPr>
      </p:pic>
      <p:sp>
        <p:nvSpPr>
          <p:cNvPr id="171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0" y="72000"/>
            <a:ext cx="1089720" cy="90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2"/>
          <p:cNvSpPr/>
          <p:nvPr/>
        </p:nvSpPr>
        <p:spPr>
          <a:xfrm>
            <a:off x="0" y="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11" name="CustomShape 3"/>
          <p:cNvSpPr/>
          <p:nvPr/>
        </p:nvSpPr>
        <p:spPr>
          <a:xfrm>
            <a:off x="0" y="678600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12" name="图片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2360" cy="523800"/>
          </a:xfrm>
          <a:prstGeom prst="rect">
            <a:avLst/>
          </a:prstGeom>
          <a:ln w="9360">
            <a:noFill/>
          </a:ln>
        </p:spPr>
      </p:pic>
      <p:sp>
        <p:nvSpPr>
          <p:cNvPr id="21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0" y="72000"/>
            <a:ext cx="1094400" cy="912960"/>
          </a:xfrm>
          <a:custGeom>
            <a:avLst/>
            <a:gdLst/>
            <a:ahLst/>
            <a:rect l="l" t="t" r="r" b="b"/>
            <a:pathLst>
              <a:path w="1095825" h="914400">
                <a:moveTo>
                  <a:pt x="0" y="0"/>
                </a:moveTo>
                <a:lnTo>
                  <a:pt x="1095825" y="0"/>
                </a:lnTo>
                <a:lnTo>
                  <a:pt x="608144" y="914400"/>
                </a:lnTo>
                <a:lnTo>
                  <a:pt x="0" y="914400"/>
                </a:lnTo>
                <a:close/>
              </a:path>
            </a:pathLst>
          </a:cu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2" name="CustomShape 2"/>
          <p:cNvSpPr/>
          <p:nvPr/>
        </p:nvSpPr>
        <p:spPr>
          <a:xfrm>
            <a:off x="0" y="0"/>
            <a:ext cx="12190680" cy="7056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3" name="CustomShape 3"/>
          <p:cNvSpPr/>
          <p:nvPr/>
        </p:nvSpPr>
        <p:spPr>
          <a:xfrm>
            <a:off x="0" y="6786000"/>
            <a:ext cx="12190680" cy="70560"/>
          </a:xfrm>
          <a:prstGeom prst="rect">
            <a:avLst/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54" name="图片 10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7040" cy="528480"/>
          </a:xfrm>
          <a:prstGeom prst="rect">
            <a:avLst/>
          </a:prstGeom>
          <a:ln>
            <a:noFill/>
          </a:ln>
        </p:spPr>
      </p:pic>
      <p:sp>
        <p:nvSpPr>
          <p:cNvPr id="255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6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CustomShape 1"/>
          <p:cNvSpPr/>
          <p:nvPr/>
        </p:nvSpPr>
        <p:spPr>
          <a:xfrm>
            <a:off x="0" y="72000"/>
            <a:ext cx="1089720" cy="90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4" name="CustomShape 2"/>
          <p:cNvSpPr/>
          <p:nvPr/>
        </p:nvSpPr>
        <p:spPr>
          <a:xfrm>
            <a:off x="0" y="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95" name="CustomShape 3"/>
          <p:cNvSpPr/>
          <p:nvPr/>
        </p:nvSpPr>
        <p:spPr>
          <a:xfrm>
            <a:off x="0" y="678600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96" name="图片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2360" cy="523800"/>
          </a:xfrm>
          <a:prstGeom prst="rect">
            <a:avLst/>
          </a:prstGeom>
          <a:ln w="9360">
            <a:noFill/>
          </a:ln>
        </p:spPr>
      </p:pic>
      <p:sp>
        <p:nvSpPr>
          <p:cNvPr id="29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0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PlaceHolder 6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392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0" name="PlaceHolder 7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301" name="PlaceHolder 8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392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CustomShape 1"/>
          <p:cNvSpPr/>
          <p:nvPr/>
        </p:nvSpPr>
        <p:spPr>
          <a:xfrm>
            <a:off x="0" y="72000"/>
            <a:ext cx="1089720" cy="9082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11987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39" name="CustomShape 2"/>
          <p:cNvSpPr/>
          <p:nvPr/>
        </p:nvSpPr>
        <p:spPr>
          <a:xfrm>
            <a:off x="0" y="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40" name="CustomShape 3"/>
          <p:cNvSpPr/>
          <p:nvPr/>
        </p:nvSpPr>
        <p:spPr>
          <a:xfrm>
            <a:off x="0" y="6786000"/>
            <a:ext cx="12186000" cy="65880"/>
          </a:xfrm>
          <a:prstGeom prst="rect">
            <a:avLst/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341" name="图片" descr=""/>
          <p:cNvPicPr/>
          <p:nvPr/>
        </p:nvPicPr>
        <p:blipFill>
          <a:blip r:embed="rId2"/>
          <a:stretch/>
        </p:blipFill>
        <p:spPr>
          <a:xfrm>
            <a:off x="136800" y="238680"/>
            <a:ext cx="522360" cy="523800"/>
          </a:xfrm>
          <a:prstGeom prst="rect">
            <a:avLst/>
          </a:prstGeom>
          <a:ln w="9360">
            <a:noFill/>
          </a:ln>
        </p:spPr>
      </p:pic>
      <p:sp>
        <p:nvSpPr>
          <p:cNvPr id="342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61.xml"/><Relationship Id="rId3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61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7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slideLayout" Target="../slideLayouts/slideLayout61.xml"/><Relationship Id="rId7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slideLayout" Target="../slideLayouts/slideLayout61.xml"/><Relationship Id="rId16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slideLayout" Target="../slideLayouts/slideLayout95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51.jpeg"/><Relationship Id="rId2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109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109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25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6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CustomShape 1"/>
          <p:cNvSpPr/>
          <p:nvPr/>
        </p:nvSpPr>
        <p:spPr>
          <a:xfrm>
            <a:off x="393840" y="5816160"/>
            <a:ext cx="6349320" cy="794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>
              <a:lnSpc>
                <a:spcPct val="90000"/>
              </a:lnSpc>
            </a:pPr>
            <a:r>
              <a:rPr b="1" lang="en-US" sz="4800" spc="-1" strike="noStrike">
                <a:solidFill>
                  <a:srgbClr val="ffffff"/>
                </a:solidFill>
                <a:latin typeface="微软雅黑"/>
                <a:ea typeface="微软雅黑"/>
              </a:rPr>
              <a:t>KCF</a:t>
            </a:r>
            <a:r>
              <a:rPr b="1" lang="en-US" sz="4800" spc="-1" strike="noStrike">
                <a:solidFill>
                  <a:srgbClr val="ffffff"/>
                </a:solidFill>
                <a:latin typeface="微软雅黑"/>
                <a:ea typeface="微软雅黑"/>
              </a:rPr>
              <a:t>目标跟踪算法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45" name="CustomShape 2"/>
          <p:cNvSpPr/>
          <p:nvPr/>
        </p:nvSpPr>
        <p:spPr>
          <a:xfrm>
            <a:off x="8153280" y="6285600"/>
            <a:ext cx="3960000" cy="5004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90000"/>
              </a:lnSpc>
              <a:spcBef>
                <a:spcPts val="1001"/>
              </a:spcBef>
            </a:pPr>
            <a:r>
              <a:rPr b="0" lang="en-US" sz="2400" spc="-1" strike="noStrike">
                <a:solidFill>
                  <a:srgbClr val="ffffff"/>
                </a:solidFill>
                <a:latin typeface="微软雅黑"/>
                <a:ea typeface="微软雅黑"/>
              </a:rPr>
              <a:t>赵梓豪 </a:t>
            </a:r>
            <a:r>
              <a:rPr b="0" lang="en-US" sz="2400" spc="-1" strike="noStrike">
                <a:solidFill>
                  <a:srgbClr val="ffffff"/>
                </a:solidFill>
                <a:latin typeface="微软雅黑"/>
                <a:ea typeface="微软雅黑"/>
              </a:rPr>
              <a:t>2018.10.31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Top-down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03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04" name="CustomShape 3"/>
          <p:cNvSpPr/>
          <p:nvPr/>
        </p:nvSpPr>
        <p:spPr>
          <a:xfrm>
            <a:off x="4794480" y="4359600"/>
            <a:ext cx="2596680" cy="1181880"/>
          </a:xfrm>
          <a:prstGeom prst="flowChartDecision">
            <a:avLst/>
          </a:prstGeom>
          <a:solidFill>
            <a:srgbClr val="004f8a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5" name="CustomShape 4"/>
          <p:cNvSpPr/>
          <p:nvPr/>
        </p:nvSpPr>
        <p:spPr>
          <a:xfrm>
            <a:off x="4794480" y="4041720"/>
            <a:ext cx="2596680" cy="1181880"/>
          </a:xfrm>
          <a:prstGeom prst="flowChartDecision">
            <a:avLst/>
          </a:prstGeom>
          <a:solidFill>
            <a:srgbClr val="0171c5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6" name="CustomShape 5"/>
          <p:cNvSpPr/>
          <p:nvPr/>
        </p:nvSpPr>
        <p:spPr>
          <a:xfrm>
            <a:off x="4794480" y="3723480"/>
            <a:ext cx="2596680" cy="1181880"/>
          </a:xfrm>
          <a:prstGeom prst="flowChartDecision">
            <a:avLst/>
          </a:prstGeom>
          <a:solidFill>
            <a:srgbClr val="004f8a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7" name="CustomShape 6"/>
          <p:cNvSpPr/>
          <p:nvPr/>
        </p:nvSpPr>
        <p:spPr>
          <a:xfrm>
            <a:off x="4794480" y="3405600"/>
            <a:ext cx="2596680" cy="1181880"/>
          </a:xfrm>
          <a:prstGeom prst="flowChartDecision">
            <a:avLst/>
          </a:prstGeom>
          <a:solidFill>
            <a:srgbClr val="0171c5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8" name="CustomShape 7"/>
          <p:cNvSpPr/>
          <p:nvPr/>
        </p:nvSpPr>
        <p:spPr>
          <a:xfrm>
            <a:off x="4794480" y="3087360"/>
            <a:ext cx="2596680" cy="1181880"/>
          </a:xfrm>
          <a:prstGeom prst="flowChartDecision">
            <a:avLst/>
          </a:prstGeom>
          <a:solidFill>
            <a:srgbClr val="004f8a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9" name="CustomShape 8"/>
          <p:cNvSpPr/>
          <p:nvPr/>
        </p:nvSpPr>
        <p:spPr>
          <a:xfrm>
            <a:off x="4794480" y="2769120"/>
            <a:ext cx="2596680" cy="1181880"/>
          </a:xfrm>
          <a:prstGeom prst="flowChartDecision">
            <a:avLst/>
          </a:prstGeom>
          <a:solidFill>
            <a:srgbClr val="0171c5"/>
          </a:solidFill>
          <a:ln w="2844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0" name="Line 9"/>
          <p:cNvSpPr/>
          <p:nvPr/>
        </p:nvSpPr>
        <p:spPr>
          <a:xfrm>
            <a:off x="4879080" y="2419920"/>
            <a:ext cx="914400" cy="914400"/>
          </a:xfrm>
          <a:prstGeom prst="line">
            <a:avLst/>
          </a:prstGeom>
          <a:ln w="12600">
            <a:solidFill>
              <a:srgbClr val="0171c5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11" name="Line 10"/>
          <p:cNvSpPr/>
          <p:nvPr/>
        </p:nvSpPr>
        <p:spPr>
          <a:xfrm flipH="1">
            <a:off x="3731040" y="2419920"/>
            <a:ext cx="1148040" cy="360"/>
          </a:xfrm>
          <a:prstGeom prst="line">
            <a:avLst/>
          </a:prstGeom>
          <a:ln w="12600">
            <a:solidFill>
              <a:srgbClr val="0171c5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2" name="CustomShape 11"/>
          <p:cNvSpPr/>
          <p:nvPr/>
        </p:nvSpPr>
        <p:spPr>
          <a:xfrm>
            <a:off x="2107800" y="2248560"/>
            <a:ext cx="1489680" cy="329400"/>
          </a:xfrm>
          <a:prstGeom prst="rect">
            <a:avLst/>
          </a:prstGeom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103" strike="noStrike">
                <a:solidFill>
                  <a:srgbClr val="ffffff"/>
                </a:solidFill>
                <a:latin typeface="微软雅黑"/>
                <a:ea typeface="微软雅黑"/>
              </a:rPr>
              <a:t>Algorithm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3" name="Line 12"/>
          <p:cNvSpPr/>
          <p:nvPr/>
        </p:nvSpPr>
        <p:spPr>
          <a:xfrm flipH="1">
            <a:off x="3731040" y="4009680"/>
            <a:ext cx="1148040" cy="360"/>
          </a:xfrm>
          <a:prstGeom prst="line">
            <a:avLst/>
          </a:prstGeom>
          <a:ln w="12600">
            <a:solidFill>
              <a:srgbClr val="0171c5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4" name="Line 13"/>
          <p:cNvSpPr/>
          <p:nvPr/>
        </p:nvSpPr>
        <p:spPr>
          <a:xfrm flipH="1">
            <a:off x="3731040" y="4650480"/>
            <a:ext cx="1148040" cy="360"/>
          </a:xfrm>
          <a:prstGeom prst="line">
            <a:avLst/>
          </a:prstGeom>
          <a:ln w="12600">
            <a:solidFill>
              <a:srgbClr val="0171c5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5" name="CustomShape 14"/>
          <p:cNvSpPr/>
          <p:nvPr/>
        </p:nvSpPr>
        <p:spPr>
          <a:xfrm>
            <a:off x="2107800" y="3840480"/>
            <a:ext cx="1489680" cy="329400"/>
          </a:xfrm>
          <a:prstGeom prst="rect">
            <a:avLst/>
          </a:prstGeom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103" strike="noStrike">
                <a:solidFill>
                  <a:srgbClr val="ffffff"/>
                </a:solidFill>
                <a:latin typeface="微软雅黑"/>
                <a:ea typeface="微软雅黑"/>
              </a:rPr>
              <a:t>Matlab/C(++)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6" name="CustomShape 15"/>
          <p:cNvSpPr/>
          <p:nvPr/>
        </p:nvSpPr>
        <p:spPr>
          <a:xfrm>
            <a:off x="2107800" y="4481280"/>
            <a:ext cx="1489680" cy="329400"/>
          </a:xfrm>
          <a:prstGeom prst="rect">
            <a:avLst/>
          </a:prstGeom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103" strike="noStrike">
                <a:solidFill>
                  <a:srgbClr val="ffffff"/>
                </a:solidFill>
                <a:latin typeface="微软雅黑"/>
                <a:ea typeface="微软雅黑"/>
              </a:rPr>
              <a:t>Verilog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17" name="Line 16"/>
          <p:cNvSpPr/>
          <p:nvPr/>
        </p:nvSpPr>
        <p:spPr>
          <a:xfrm>
            <a:off x="7355160" y="3681000"/>
            <a:ext cx="1148040" cy="360"/>
          </a:xfrm>
          <a:prstGeom prst="line">
            <a:avLst/>
          </a:prstGeom>
          <a:ln w="12600">
            <a:solidFill>
              <a:srgbClr val="0171c5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8" name="Line 17"/>
          <p:cNvSpPr/>
          <p:nvPr/>
        </p:nvSpPr>
        <p:spPr>
          <a:xfrm>
            <a:off x="7355160" y="4321800"/>
            <a:ext cx="1148040" cy="360"/>
          </a:xfrm>
          <a:prstGeom prst="line">
            <a:avLst/>
          </a:prstGeom>
          <a:ln w="12600">
            <a:solidFill>
              <a:srgbClr val="0171c5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19" name="Line 18"/>
          <p:cNvSpPr/>
          <p:nvPr/>
        </p:nvSpPr>
        <p:spPr>
          <a:xfrm>
            <a:off x="7355160" y="4955040"/>
            <a:ext cx="1148040" cy="360"/>
          </a:xfrm>
          <a:prstGeom prst="line">
            <a:avLst/>
          </a:prstGeom>
          <a:ln w="12600">
            <a:solidFill>
              <a:srgbClr val="0171c5"/>
            </a:solidFill>
            <a:round/>
            <a:tailEnd len="med" type="oval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620" name="CustomShape 19"/>
          <p:cNvSpPr/>
          <p:nvPr/>
        </p:nvSpPr>
        <p:spPr>
          <a:xfrm>
            <a:off x="8914680" y="3524400"/>
            <a:ext cx="1489680" cy="329400"/>
          </a:xfrm>
          <a:prstGeom prst="rect">
            <a:avLst/>
          </a:prstGeom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103" strike="noStrike">
                <a:solidFill>
                  <a:srgbClr val="ffffff"/>
                </a:solidFill>
                <a:latin typeface="微软雅黑"/>
                <a:ea typeface="微软雅黑"/>
              </a:rPr>
              <a:t>？？？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1" name="CustomShape 20"/>
          <p:cNvSpPr/>
          <p:nvPr/>
        </p:nvSpPr>
        <p:spPr>
          <a:xfrm>
            <a:off x="8914680" y="4179240"/>
            <a:ext cx="1489680" cy="329400"/>
          </a:xfrm>
          <a:prstGeom prst="rect">
            <a:avLst/>
          </a:prstGeom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103" strike="noStrike">
                <a:solidFill>
                  <a:srgbClr val="ffffff"/>
                </a:solidFill>
                <a:latin typeface="微软雅黑"/>
                <a:ea typeface="微软雅黑"/>
              </a:rPr>
              <a:t>？？？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2" name="CustomShape 21"/>
          <p:cNvSpPr/>
          <p:nvPr/>
        </p:nvSpPr>
        <p:spPr>
          <a:xfrm>
            <a:off x="8914680" y="4801320"/>
            <a:ext cx="1489680" cy="329400"/>
          </a:xfrm>
          <a:prstGeom prst="rect">
            <a:avLst/>
          </a:prstGeom>
          <a:solidFill>
            <a:srgbClr val="0171c5"/>
          </a:solidFill>
          <a:ln w="9360">
            <a:solidFill>
              <a:srgbClr val="0171c5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1600" spc="103" strike="noStrike">
                <a:solidFill>
                  <a:srgbClr val="ffffff"/>
                </a:solidFill>
                <a:latin typeface="微软雅黑"/>
                <a:ea typeface="微软雅黑"/>
              </a:rPr>
              <a:t>  </a:t>
            </a:r>
            <a:r>
              <a:rPr b="0" lang="en-US" sz="1600" spc="103" strike="noStrike">
                <a:solidFill>
                  <a:srgbClr val="ffffff"/>
                </a:solidFill>
                <a:latin typeface="微软雅黑"/>
                <a:ea typeface="微软雅黑"/>
              </a:rPr>
              <a:t>IC</a:t>
            </a:r>
            <a:r>
              <a:rPr b="0" lang="en-US" sz="1600" spc="103" strike="noStrike">
                <a:solidFill>
                  <a:srgbClr val="ffffff"/>
                </a:solidFill>
                <a:latin typeface="微软雅黑"/>
                <a:ea typeface="微软雅黑"/>
              </a:rPr>
              <a:t>	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23" name="CustomShape 22"/>
          <p:cNvSpPr/>
          <p:nvPr/>
        </p:nvSpPr>
        <p:spPr>
          <a:xfrm>
            <a:off x="1280160" y="2286000"/>
            <a:ext cx="268920" cy="2554920"/>
          </a:xfrm>
          <a:custGeom>
            <a:avLst/>
            <a:gdLst/>
            <a:ahLst/>
            <a:rect l="l" t="t" r="r" b="b"/>
            <a:pathLst>
              <a:path w="764" h="7114">
                <a:moveTo>
                  <a:pt x="190" y="0"/>
                </a:moveTo>
                <a:lnTo>
                  <a:pt x="190" y="5334"/>
                </a:lnTo>
                <a:lnTo>
                  <a:pt x="0" y="5334"/>
                </a:lnTo>
                <a:lnTo>
                  <a:pt x="381" y="7113"/>
                </a:lnTo>
                <a:lnTo>
                  <a:pt x="763" y="5334"/>
                </a:lnTo>
                <a:lnTo>
                  <a:pt x="572" y="5334"/>
                </a:lnTo>
                <a:lnTo>
                  <a:pt x="572" y="0"/>
                </a:lnTo>
                <a:lnTo>
                  <a:pt x="190" y="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2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up)" transition="in">
                                      <p:cBhvr additive="repl">
                                        <p:cTn id="45" dur="500"/>
                                        <p:tgtEl>
                                          <p:spTgt spid="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KCF tracking algorithm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25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26" name="" descr=""/>
          <p:cNvPicPr/>
          <p:nvPr/>
        </p:nvPicPr>
        <p:blipFill>
          <a:blip r:embed="rId1"/>
          <a:stretch/>
        </p:blipFill>
        <p:spPr>
          <a:xfrm>
            <a:off x="6766560" y="1805400"/>
            <a:ext cx="5380560" cy="2125080"/>
          </a:xfrm>
          <a:prstGeom prst="rect">
            <a:avLst/>
          </a:prstGeom>
          <a:ln>
            <a:noFill/>
          </a:ln>
        </p:spPr>
      </p:pic>
      <p:sp>
        <p:nvSpPr>
          <p:cNvPr id="627" name="CustomShape 3"/>
          <p:cNvSpPr/>
          <p:nvPr/>
        </p:nvSpPr>
        <p:spPr>
          <a:xfrm>
            <a:off x="366120" y="2468880"/>
            <a:ext cx="5942160" cy="393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968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在已知预测框附近取训练样本，用来训练分类器</a:t>
            </a:r>
            <a:endParaRPr b="0" lang="en-US" sz="2000" spc="-1" strike="noStrike">
              <a:latin typeface="Arial"/>
            </a:endParaRPr>
          </a:p>
          <a:p>
            <a:pPr marL="432000" indent="-31968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提高实时性与速度的关键，在于产生优质的训练样本并且快速训练</a:t>
            </a:r>
            <a:endParaRPr b="0" lang="en-US" sz="2000" spc="-1" strike="noStrike">
              <a:latin typeface="Arial"/>
            </a:endParaRPr>
          </a:p>
          <a:p>
            <a:pPr marL="432000" indent="-31968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以往论文更多关注产生优质样本，剔除不良样本。</a:t>
            </a:r>
            <a:endParaRPr b="0" lang="en-US" sz="2000" spc="-1" strike="noStrike">
              <a:latin typeface="Arial"/>
            </a:endParaRPr>
          </a:p>
          <a:p>
            <a:pPr marL="432000" indent="-31968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KCF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采用</a:t>
            </a:r>
            <a:r>
              <a:rPr b="0" lang="en-US" sz="2000" spc="-1" strike="noStrike">
                <a:solidFill>
                  <a:srgbClr val="ce181e"/>
                </a:solidFill>
                <a:latin typeface="Arial"/>
                <a:ea typeface="DejaVu Sans"/>
              </a:rPr>
              <a:t>循环矩阵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的方法，在频域快速训练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628" name="CustomShape 4"/>
          <p:cNvSpPr/>
          <p:nvPr/>
        </p:nvSpPr>
        <p:spPr>
          <a:xfrm>
            <a:off x="6949440" y="3843360"/>
            <a:ext cx="255600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当前帧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(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物体位置已知</a:t>
            </a: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9" name="CustomShape 5"/>
          <p:cNvSpPr/>
          <p:nvPr/>
        </p:nvSpPr>
        <p:spPr>
          <a:xfrm>
            <a:off x="9754560" y="3941640"/>
            <a:ext cx="2693880" cy="35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下一帧（需要预测位置）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630" name="CustomShape 6"/>
          <p:cNvSpPr/>
          <p:nvPr/>
        </p:nvSpPr>
        <p:spPr>
          <a:xfrm>
            <a:off x="1280160" y="1577160"/>
            <a:ext cx="4296600" cy="79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最基本思路：训练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+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预测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46" dur="indefinite" restart="never" nodeType="tmRoot">
          <p:childTnLst>
            <p:seq>
              <p:cTn id="47" dur="indefinite" nodeType="mainSeq">
                <p:childTnLst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Cyclic Shifts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32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33" name="" descr=""/>
          <p:cNvPicPr/>
          <p:nvPr/>
        </p:nvPicPr>
        <p:blipFill>
          <a:blip r:embed="rId1"/>
          <a:stretch/>
        </p:blipFill>
        <p:spPr>
          <a:xfrm>
            <a:off x="640080" y="1371600"/>
            <a:ext cx="5380560" cy="2125080"/>
          </a:xfrm>
          <a:prstGeom prst="rect">
            <a:avLst/>
          </a:prstGeom>
          <a:ln>
            <a:noFill/>
          </a:ln>
        </p:spPr>
      </p:pic>
      <p:sp>
        <p:nvSpPr>
          <p:cNvPr id="634" name="CustomShape 3"/>
          <p:cNvSpPr/>
          <p:nvPr/>
        </p:nvSpPr>
        <p:spPr>
          <a:xfrm>
            <a:off x="609480" y="3682080"/>
            <a:ext cx="5349960" cy="189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Padding</a:t>
            </a:r>
            <a:endParaRPr b="0" lang="en-US" sz="32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Cyclic Shifts</a:t>
            </a:r>
            <a:endParaRPr b="0" lang="en-US" sz="32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Ridge Regression</a:t>
            </a:r>
            <a:endParaRPr b="0" lang="en-US" sz="3200" spc="-1" strike="noStrike">
              <a:latin typeface="Arial"/>
            </a:endParaRPr>
          </a:p>
        </p:txBody>
      </p:sp>
      <p:pic>
        <p:nvPicPr>
          <p:cNvPr id="635" name="" descr=""/>
          <p:cNvPicPr/>
          <p:nvPr/>
        </p:nvPicPr>
        <p:blipFill>
          <a:blip r:embed="rId2"/>
          <a:stretch/>
        </p:blipFill>
        <p:spPr>
          <a:xfrm>
            <a:off x="6217920" y="3937680"/>
            <a:ext cx="5664960" cy="1544400"/>
          </a:xfrm>
          <a:prstGeom prst="rect">
            <a:avLst/>
          </a:prstGeom>
          <a:ln>
            <a:noFill/>
          </a:ln>
        </p:spPr>
      </p:pic>
      <p:pic>
        <p:nvPicPr>
          <p:cNvPr id="636" name="" descr=""/>
          <p:cNvPicPr/>
          <p:nvPr/>
        </p:nvPicPr>
        <p:blipFill>
          <a:blip r:embed="rId3"/>
          <a:stretch/>
        </p:blipFill>
        <p:spPr>
          <a:xfrm>
            <a:off x="6309360" y="1651680"/>
            <a:ext cx="5482080" cy="1559880"/>
          </a:xfrm>
          <a:prstGeom prst="rect">
            <a:avLst/>
          </a:prstGeom>
          <a:ln>
            <a:noFill/>
          </a:ln>
        </p:spPr>
      </p:pic>
      <p:sp>
        <p:nvSpPr>
          <p:cNvPr id="637" name="CustomShape 4"/>
          <p:cNvSpPr/>
          <p:nvPr/>
        </p:nvSpPr>
        <p:spPr>
          <a:xfrm>
            <a:off x="7223760" y="3200400"/>
            <a:ext cx="401904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一维情况下的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Cyclic Shift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示意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8" name="CustomShape 5"/>
          <p:cNvSpPr/>
          <p:nvPr/>
        </p:nvSpPr>
        <p:spPr>
          <a:xfrm>
            <a:off x="7132320" y="5486400"/>
            <a:ext cx="401904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二维情况下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Cyclic Shift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产生的图片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39" name="CustomShape 6"/>
          <p:cNvSpPr/>
          <p:nvPr/>
        </p:nvSpPr>
        <p:spPr>
          <a:xfrm>
            <a:off x="0" y="6419880"/>
            <a:ext cx="63514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https://blog.csdn.net/shenxiaolu1984/article/details/50884830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2" dur="indefinite" restart="never" nodeType="tmRoot">
          <p:childTnLst>
            <p:seq>
              <p:cTn id="53" dur="indefinite" nodeType="mainSeq">
                <p:childTnLst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58" dur="500"/>
                                        <p:tgtEl>
                                          <p:spTgt spid="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1" dur="5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6" dur="500"/>
                                        <p:tgtEl>
                                          <p:spTgt spid="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69" dur="5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CustomShape 1"/>
          <p:cNvSpPr/>
          <p:nvPr/>
        </p:nvSpPr>
        <p:spPr>
          <a:xfrm rot="5400000">
            <a:off x="1493280" y="1494000"/>
            <a:ext cx="898560" cy="77436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171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1" name="CustomShape 2"/>
          <p:cNvSpPr/>
          <p:nvPr/>
        </p:nvSpPr>
        <p:spPr>
          <a:xfrm rot="5400000">
            <a:off x="1493280" y="2637000"/>
            <a:ext cx="898560" cy="774360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4f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42" name="CustomShape 3"/>
          <p:cNvSpPr/>
          <p:nvPr/>
        </p:nvSpPr>
        <p:spPr>
          <a:xfrm>
            <a:off x="2664360" y="1686240"/>
            <a:ext cx="812484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404040"/>
                </a:solidFill>
                <a:latin typeface="微软雅黑"/>
                <a:ea typeface="微软雅黑"/>
              </a:rPr>
              <a:t>采用</a:t>
            </a:r>
            <a:r>
              <a:rPr b="1" lang="en-US" sz="1800" spc="-1" strike="noStrike">
                <a:solidFill>
                  <a:srgbClr val="404040"/>
                </a:solidFill>
                <a:latin typeface="微软雅黑"/>
                <a:ea typeface="微软雅黑"/>
              </a:rPr>
              <a:t>Cyclic Shift</a:t>
            </a:r>
            <a:r>
              <a:rPr b="1" lang="en-US" sz="1800" spc="-1" strike="noStrike">
                <a:solidFill>
                  <a:srgbClr val="404040"/>
                </a:solidFill>
                <a:latin typeface="微软雅黑"/>
                <a:ea typeface="微软雅黑"/>
              </a:rPr>
              <a:t>的好处是？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3" name="CustomShape 4"/>
          <p:cNvSpPr/>
          <p:nvPr/>
        </p:nvSpPr>
        <p:spPr>
          <a:xfrm>
            <a:off x="2709000" y="2732760"/>
            <a:ext cx="6590520" cy="719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404040"/>
                </a:solidFill>
                <a:latin typeface="微软雅黑"/>
                <a:ea typeface="微软雅黑"/>
              </a:rPr>
              <a:t>1.</a:t>
            </a:r>
            <a:r>
              <a:rPr b="1" lang="en-US" sz="1800" spc="-1" strike="noStrike">
                <a:solidFill>
                  <a:srgbClr val="404040"/>
                </a:solidFill>
                <a:latin typeface="微软雅黑"/>
                <a:ea typeface="微软雅黑"/>
              </a:rPr>
              <a:t>一次产生大量样本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1" lang="en-US" sz="1800" spc="-1" strike="noStrike">
                <a:solidFill>
                  <a:srgbClr val="404040"/>
                </a:solidFill>
                <a:latin typeface="微软雅黑"/>
                <a:ea typeface="微软雅黑"/>
              </a:rPr>
              <a:t>2.</a:t>
            </a:r>
            <a:r>
              <a:rPr b="1" lang="en-US" sz="1800" spc="-1" strike="noStrike">
                <a:solidFill>
                  <a:srgbClr val="404040"/>
                </a:solidFill>
                <a:latin typeface="微软雅黑"/>
                <a:ea typeface="微软雅黑"/>
              </a:rPr>
              <a:t>在频域可以快速计算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44" name="CustomShape 5"/>
          <p:cNvSpPr/>
          <p:nvPr/>
        </p:nvSpPr>
        <p:spPr>
          <a:xfrm>
            <a:off x="1652400" y="1497240"/>
            <a:ext cx="17820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微軟正黑體"/>
              </a:rPr>
              <a:t>Q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5" name="CustomShape 6"/>
          <p:cNvSpPr/>
          <p:nvPr/>
        </p:nvSpPr>
        <p:spPr>
          <a:xfrm>
            <a:off x="1662840" y="2640240"/>
            <a:ext cx="178200" cy="75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400" spc="-1" strike="noStrike">
                <a:solidFill>
                  <a:srgbClr val="ffffff"/>
                </a:solidFill>
                <a:latin typeface="Calibri"/>
                <a:ea typeface="微軟正黑體"/>
              </a:rPr>
              <a:t>A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646" name="CustomShape 7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Cyclic Shifts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47" name="CustomShape 8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48" name="" descr=""/>
          <p:cNvPicPr/>
          <p:nvPr/>
        </p:nvPicPr>
        <p:blipFill>
          <a:blip r:embed="rId1"/>
          <a:stretch/>
        </p:blipFill>
        <p:spPr>
          <a:xfrm>
            <a:off x="2743200" y="4032360"/>
            <a:ext cx="5664960" cy="1544400"/>
          </a:xfrm>
          <a:prstGeom prst="rect">
            <a:avLst/>
          </a:prstGeom>
          <a:ln>
            <a:noFill/>
          </a:ln>
        </p:spPr>
      </p:pic>
      <p:pic>
        <p:nvPicPr>
          <p:cNvPr id="649" name="" descr=""/>
          <p:cNvPicPr/>
          <p:nvPr/>
        </p:nvPicPr>
        <p:blipFill>
          <a:blip r:embed="rId2"/>
          <a:stretch/>
        </p:blipFill>
        <p:spPr>
          <a:xfrm>
            <a:off x="6404040" y="1686240"/>
            <a:ext cx="5482080" cy="155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4" dur="indefinite" restart="never" nodeType="tmRoot">
          <p:childTnLst>
            <p:seq>
              <p:cTn id="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Cyclic Shifts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51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52" name="" descr=""/>
          <p:cNvPicPr/>
          <p:nvPr/>
        </p:nvPicPr>
        <p:blipFill>
          <a:blip r:embed="rId1"/>
          <a:stretch/>
        </p:blipFill>
        <p:spPr>
          <a:xfrm>
            <a:off x="731520" y="3026520"/>
            <a:ext cx="5482080" cy="1559880"/>
          </a:xfrm>
          <a:prstGeom prst="rect">
            <a:avLst/>
          </a:prstGeom>
          <a:ln>
            <a:noFill/>
          </a:ln>
        </p:spPr>
      </p:pic>
      <p:sp>
        <p:nvSpPr>
          <p:cNvPr id="653" name="CustomShape 3"/>
          <p:cNvSpPr/>
          <p:nvPr/>
        </p:nvSpPr>
        <p:spPr>
          <a:xfrm>
            <a:off x="1191960" y="5032440"/>
            <a:ext cx="4019040" cy="45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一维情况下的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Cyclic Shift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示意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54" name="" descr=""/>
          <p:cNvPicPr/>
          <p:nvPr/>
        </p:nvPicPr>
        <p:blipFill>
          <a:blip r:embed="rId2"/>
          <a:stretch/>
        </p:blipFill>
        <p:spPr>
          <a:xfrm>
            <a:off x="1828800" y="1280160"/>
            <a:ext cx="1994040" cy="1278720"/>
          </a:xfrm>
          <a:prstGeom prst="rect">
            <a:avLst/>
          </a:prstGeom>
          <a:ln>
            <a:noFill/>
          </a:ln>
        </p:spPr>
      </p:pic>
      <p:pic>
        <p:nvPicPr>
          <p:cNvPr id="655" name="" descr=""/>
          <p:cNvPicPr/>
          <p:nvPr/>
        </p:nvPicPr>
        <p:blipFill>
          <a:blip r:embed="rId3"/>
          <a:stretch/>
        </p:blipFill>
        <p:spPr>
          <a:xfrm>
            <a:off x="213120" y="2933280"/>
            <a:ext cx="2071800" cy="266040"/>
          </a:xfrm>
          <a:prstGeom prst="rect">
            <a:avLst/>
          </a:prstGeom>
          <a:ln>
            <a:noFill/>
          </a:ln>
        </p:spPr>
      </p:pic>
      <p:pic>
        <p:nvPicPr>
          <p:cNvPr id="656" name="" descr=""/>
          <p:cNvPicPr/>
          <p:nvPr/>
        </p:nvPicPr>
        <p:blipFill>
          <a:blip r:embed="rId4"/>
          <a:stretch/>
        </p:blipFill>
        <p:spPr>
          <a:xfrm>
            <a:off x="3657600" y="1365840"/>
            <a:ext cx="2923920" cy="1193040"/>
          </a:xfrm>
          <a:prstGeom prst="rect">
            <a:avLst/>
          </a:prstGeom>
          <a:ln>
            <a:noFill/>
          </a:ln>
        </p:spPr>
      </p:pic>
      <p:pic>
        <p:nvPicPr>
          <p:cNvPr id="657" name="" descr=""/>
          <p:cNvPicPr/>
          <p:nvPr/>
        </p:nvPicPr>
        <p:blipFill>
          <a:blip r:embed="rId5"/>
          <a:stretch/>
        </p:blipFill>
        <p:spPr>
          <a:xfrm>
            <a:off x="8411400" y="3093480"/>
            <a:ext cx="2010240" cy="421920"/>
          </a:xfrm>
          <a:prstGeom prst="rect">
            <a:avLst/>
          </a:prstGeom>
          <a:ln>
            <a:noFill/>
          </a:ln>
        </p:spPr>
      </p:pic>
      <p:sp>
        <p:nvSpPr>
          <p:cNvPr id="658" name="CustomShape 4"/>
          <p:cNvSpPr/>
          <p:nvPr/>
        </p:nvSpPr>
        <p:spPr>
          <a:xfrm>
            <a:off x="8311320" y="2926080"/>
            <a:ext cx="2377080" cy="82152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59" name="CustomShape 5"/>
          <p:cNvSpPr/>
          <p:nvPr/>
        </p:nvSpPr>
        <p:spPr>
          <a:xfrm>
            <a:off x="0" y="6419880"/>
            <a:ext cx="63514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https://blog.csdn.net/shenxiaolu1984/article/details/50884830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76" dur="indefinite" restart="never" nodeType="tmRoot">
          <p:childTnLst>
            <p:seq>
              <p:cTn id="77" dur="indefinite" nodeType="mainSeq">
                <p:childTnLst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2" dur="500"/>
                                        <p:tgtEl>
                                          <p:spTgt spid="6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85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0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3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96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1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2" dur="500" fill="hold"/>
                                        <p:tgtEl>
                                          <p:spTgt spid="6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5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6" dur="500" fill="hold"/>
                                        <p:tgtEl>
                                          <p:spTgt spid="6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Putting it all together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61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62" name="" descr=""/>
          <p:cNvPicPr/>
          <p:nvPr/>
        </p:nvPicPr>
        <p:blipFill>
          <a:blip r:embed="rId1"/>
          <a:stretch/>
        </p:blipFill>
        <p:spPr>
          <a:xfrm>
            <a:off x="640080" y="1371600"/>
            <a:ext cx="5380560" cy="2125080"/>
          </a:xfrm>
          <a:prstGeom prst="rect">
            <a:avLst/>
          </a:prstGeom>
          <a:ln>
            <a:noFill/>
          </a:ln>
        </p:spPr>
      </p:pic>
      <p:sp>
        <p:nvSpPr>
          <p:cNvPr id="663" name="CustomShape 3"/>
          <p:cNvSpPr/>
          <p:nvPr/>
        </p:nvSpPr>
        <p:spPr>
          <a:xfrm>
            <a:off x="824040" y="3934800"/>
            <a:ext cx="4662000" cy="81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分为训练与预测两个部分</a:t>
            </a:r>
            <a:endParaRPr b="0" lang="en-US" sz="26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训练过程是怎样的？</a:t>
            </a:r>
            <a:endParaRPr b="0" lang="en-US" sz="26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417"/>
              </a:spcBef>
            </a:pPr>
            <a:endParaRPr b="0" lang="en-US" sz="2600" spc="-1" strike="noStrike">
              <a:latin typeface="Arial"/>
            </a:endParaRPr>
          </a:p>
        </p:txBody>
      </p:sp>
      <p:pic>
        <p:nvPicPr>
          <p:cNvPr id="664" name="" descr=""/>
          <p:cNvPicPr/>
          <p:nvPr/>
        </p:nvPicPr>
        <p:blipFill>
          <a:blip r:embed="rId2"/>
          <a:stretch/>
        </p:blipFill>
        <p:spPr>
          <a:xfrm>
            <a:off x="7772400" y="3291840"/>
            <a:ext cx="2010240" cy="421920"/>
          </a:xfrm>
          <a:prstGeom prst="rect">
            <a:avLst/>
          </a:prstGeom>
          <a:ln>
            <a:noFill/>
          </a:ln>
        </p:spPr>
      </p:pic>
      <p:pic>
        <p:nvPicPr>
          <p:cNvPr id="665" name="" descr=""/>
          <p:cNvPicPr/>
          <p:nvPr/>
        </p:nvPicPr>
        <p:blipFill>
          <a:blip r:embed="rId3"/>
          <a:stretch/>
        </p:blipFill>
        <p:spPr>
          <a:xfrm>
            <a:off x="6309360" y="3931920"/>
            <a:ext cx="4046400" cy="417240"/>
          </a:xfrm>
          <a:prstGeom prst="rect">
            <a:avLst/>
          </a:prstGeom>
          <a:ln>
            <a:noFill/>
          </a:ln>
        </p:spPr>
      </p:pic>
      <p:pic>
        <p:nvPicPr>
          <p:cNvPr id="666" name="" descr=""/>
          <p:cNvPicPr/>
          <p:nvPr/>
        </p:nvPicPr>
        <p:blipFill>
          <a:blip r:embed="rId4"/>
          <a:stretch/>
        </p:blipFill>
        <p:spPr>
          <a:xfrm>
            <a:off x="10424160" y="1768320"/>
            <a:ext cx="1219320" cy="401760"/>
          </a:xfrm>
          <a:prstGeom prst="rect">
            <a:avLst/>
          </a:prstGeom>
          <a:ln>
            <a:noFill/>
          </a:ln>
        </p:spPr>
      </p:pic>
      <p:pic>
        <p:nvPicPr>
          <p:cNvPr id="667" name="" descr=""/>
          <p:cNvPicPr/>
          <p:nvPr/>
        </p:nvPicPr>
        <p:blipFill>
          <a:blip r:embed="rId5"/>
          <a:stretch/>
        </p:blipFill>
        <p:spPr>
          <a:xfrm>
            <a:off x="6766560" y="365760"/>
            <a:ext cx="1198440" cy="303120"/>
          </a:xfrm>
          <a:prstGeom prst="rect">
            <a:avLst/>
          </a:prstGeom>
          <a:ln>
            <a:noFill/>
          </a:ln>
        </p:spPr>
      </p:pic>
      <p:pic>
        <p:nvPicPr>
          <p:cNvPr id="668" name="" descr=""/>
          <p:cNvPicPr/>
          <p:nvPr/>
        </p:nvPicPr>
        <p:blipFill>
          <a:blip r:embed="rId6"/>
          <a:stretch/>
        </p:blipFill>
        <p:spPr>
          <a:xfrm>
            <a:off x="8412480" y="274680"/>
            <a:ext cx="2741760" cy="546840"/>
          </a:xfrm>
          <a:prstGeom prst="rect">
            <a:avLst/>
          </a:prstGeom>
          <a:ln>
            <a:noFill/>
          </a:ln>
        </p:spPr>
      </p:pic>
      <p:pic>
        <p:nvPicPr>
          <p:cNvPr id="669" name="" descr=""/>
          <p:cNvPicPr/>
          <p:nvPr/>
        </p:nvPicPr>
        <p:blipFill>
          <a:blip r:embed="rId7"/>
          <a:stretch/>
        </p:blipFill>
        <p:spPr>
          <a:xfrm>
            <a:off x="7406640" y="1154160"/>
            <a:ext cx="2284560" cy="441360"/>
          </a:xfrm>
          <a:prstGeom prst="rect">
            <a:avLst/>
          </a:prstGeom>
          <a:ln>
            <a:noFill/>
          </a:ln>
        </p:spPr>
      </p:pic>
      <p:pic>
        <p:nvPicPr>
          <p:cNvPr id="670" name="" descr=""/>
          <p:cNvPicPr/>
          <p:nvPr/>
        </p:nvPicPr>
        <p:blipFill>
          <a:blip r:embed="rId8"/>
          <a:stretch/>
        </p:blipFill>
        <p:spPr>
          <a:xfrm>
            <a:off x="7315200" y="1783440"/>
            <a:ext cx="2467440" cy="409680"/>
          </a:xfrm>
          <a:prstGeom prst="rect">
            <a:avLst/>
          </a:prstGeom>
          <a:ln>
            <a:noFill/>
          </a:ln>
        </p:spPr>
      </p:pic>
      <p:pic>
        <p:nvPicPr>
          <p:cNvPr id="671" name="" descr=""/>
          <p:cNvPicPr/>
          <p:nvPr/>
        </p:nvPicPr>
        <p:blipFill>
          <a:blip r:embed="rId9"/>
          <a:stretch/>
        </p:blipFill>
        <p:spPr>
          <a:xfrm>
            <a:off x="10820880" y="3657600"/>
            <a:ext cx="1064880" cy="350640"/>
          </a:xfrm>
          <a:prstGeom prst="rect">
            <a:avLst/>
          </a:prstGeom>
          <a:ln>
            <a:noFill/>
          </a:ln>
        </p:spPr>
      </p:pic>
      <p:pic>
        <p:nvPicPr>
          <p:cNvPr id="672" name="" descr=""/>
          <p:cNvPicPr/>
          <p:nvPr/>
        </p:nvPicPr>
        <p:blipFill>
          <a:blip r:embed="rId10"/>
          <a:stretch/>
        </p:blipFill>
        <p:spPr>
          <a:xfrm>
            <a:off x="6917400" y="4395240"/>
            <a:ext cx="2865240" cy="541080"/>
          </a:xfrm>
          <a:prstGeom prst="rect">
            <a:avLst/>
          </a:prstGeom>
          <a:ln>
            <a:noFill/>
          </a:ln>
        </p:spPr>
      </p:pic>
      <p:pic>
        <p:nvPicPr>
          <p:cNvPr id="673" name="" descr=""/>
          <p:cNvPicPr/>
          <p:nvPr/>
        </p:nvPicPr>
        <p:blipFill>
          <a:blip r:embed="rId11"/>
          <a:stretch/>
        </p:blipFill>
        <p:spPr>
          <a:xfrm>
            <a:off x="7040880" y="4937760"/>
            <a:ext cx="2608200" cy="645840"/>
          </a:xfrm>
          <a:prstGeom prst="rect">
            <a:avLst/>
          </a:prstGeom>
          <a:ln>
            <a:noFill/>
          </a:ln>
        </p:spPr>
      </p:pic>
      <p:pic>
        <p:nvPicPr>
          <p:cNvPr id="674" name="" descr=""/>
          <p:cNvPicPr/>
          <p:nvPr/>
        </p:nvPicPr>
        <p:blipFill>
          <a:blip r:embed="rId12"/>
          <a:stretch/>
        </p:blipFill>
        <p:spPr>
          <a:xfrm>
            <a:off x="7486920" y="5760720"/>
            <a:ext cx="1655640" cy="741240"/>
          </a:xfrm>
          <a:prstGeom prst="rect">
            <a:avLst/>
          </a:prstGeom>
          <a:ln>
            <a:noFill/>
          </a:ln>
        </p:spPr>
      </p:pic>
      <p:pic>
        <p:nvPicPr>
          <p:cNvPr id="675" name="" descr=""/>
          <p:cNvPicPr/>
          <p:nvPr/>
        </p:nvPicPr>
        <p:blipFill>
          <a:blip r:embed="rId13"/>
          <a:stretch/>
        </p:blipFill>
        <p:spPr>
          <a:xfrm>
            <a:off x="7427160" y="1061640"/>
            <a:ext cx="2538360" cy="2018160"/>
          </a:xfrm>
          <a:prstGeom prst="rect">
            <a:avLst/>
          </a:prstGeom>
          <a:ln>
            <a:noFill/>
          </a:ln>
        </p:spPr>
      </p:pic>
      <p:pic>
        <p:nvPicPr>
          <p:cNvPr id="676" name="" descr=""/>
          <p:cNvPicPr/>
          <p:nvPr/>
        </p:nvPicPr>
        <p:blipFill>
          <a:blip r:embed="rId14"/>
          <a:stretch/>
        </p:blipFill>
        <p:spPr>
          <a:xfrm>
            <a:off x="6022080" y="3483360"/>
            <a:ext cx="5664960" cy="1544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>
                <p:childTnLst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KCF tracking algorithm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78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679" name="CustomShape 3"/>
          <p:cNvSpPr/>
          <p:nvPr/>
        </p:nvSpPr>
        <p:spPr>
          <a:xfrm>
            <a:off x="914400" y="1616760"/>
            <a:ext cx="9600840" cy="423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分为训练与预测两个部分</a:t>
            </a:r>
            <a:endParaRPr b="0" lang="en-US" sz="26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训练过程隐式地在频域中进行</a:t>
            </a:r>
            <a:endParaRPr b="0" lang="en-US" sz="2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循环矩阵特殊性质，在频域中对角化，节省了存储与计算开销</a:t>
            </a:r>
            <a:endParaRPr b="0" lang="en-US" sz="20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时域卷积，频域相乘</a:t>
            </a:r>
            <a:endParaRPr b="0" lang="en-US" sz="20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核技巧</a:t>
            </a:r>
            <a:endParaRPr b="0" lang="en-US" sz="2000" spc="-1" strike="noStrike">
              <a:latin typeface="Arial"/>
            </a:endParaRPr>
          </a:p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采用上一帧训练出的分类器对下一帧图片进行预测</a:t>
            </a:r>
            <a:endParaRPr b="0" lang="en-US" sz="2600" spc="-1" strike="noStrike">
              <a:latin typeface="Arial"/>
            </a:endParaRPr>
          </a:p>
          <a:p>
            <a:pPr lvl="2" marL="648000" indent="-214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会与历史模型进行加权，有一定记忆性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680" name="" descr=""/>
          <p:cNvPicPr/>
          <p:nvPr/>
        </p:nvPicPr>
        <p:blipFill>
          <a:blip r:embed="rId1"/>
          <a:stretch/>
        </p:blipFill>
        <p:spPr>
          <a:xfrm>
            <a:off x="9316800" y="4297680"/>
            <a:ext cx="1198440" cy="303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69" dur="indefinite" restart="never" nodeType="tmRoot">
          <p:childTnLst>
            <p:seq>
              <p:cTn id="1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Hard Case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82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683" name="" descr=""/>
          <p:cNvPicPr/>
          <p:nvPr/>
        </p:nvPicPr>
        <p:blipFill>
          <a:blip r:embed="rId1"/>
          <a:stretch/>
        </p:blipFill>
        <p:spPr>
          <a:xfrm>
            <a:off x="731520" y="1554480"/>
            <a:ext cx="5188320" cy="2049120"/>
          </a:xfrm>
          <a:prstGeom prst="rect">
            <a:avLst/>
          </a:prstGeom>
          <a:ln>
            <a:noFill/>
          </a:ln>
        </p:spPr>
      </p:pic>
      <p:pic>
        <p:nvPicPr>
          <p:cNvPr id="684" name="" descr=""/>
          <p:cNvPicPr/>
          <p:nvPr/>
        </p:nvPicPr>
        <p:blipFill>
          <a:blip r:embed="rId2"/>
          <a:stretch/>
        </p:blipFill>
        <p:spPr>
          <a:xfrm>
            <a:off x="6309360" y="1604160"/>
            <a:ext cx="5217840" cy="2049120"/>
          </a:xfrm>
          <a:prstGeom prst="rect">
            <a:avLst/>
          </a:prstGeom>
          <a:ln>
            <a:noFill/>
          </a:ln>
        </p:spPr>
      </p:pic>
      <p:pic>
        <p:nvPicPr>
          <p:cNvPr id="685" name="" descr=""/>
          <p:cNvPicPr/>
          <p:nvPr/>
        </p:nvPicPr>
        <p:blipFill>
          <a:blip r:embed="rId3"/>
          <a:stretch/>
        </p:blipFill>
        <p:spPr>
          <a:xfrm>
            <a:off x="776160" y="3681720"/>
            <a:ext cx="5016240" cy="1892520"/>
          </a:xfrm>
          <a:prstGeom prst="rect">
            <a:avLst/>
          </a:prstGeom>
          <a:ln>
            <a:noFill/>
          </a:ln>
        </p:spPr>
      </p:pic>
      <p:pic>
        <p:nvPicPr>
          <p:cNvPr id="686" name="" descr=""/>
          <p:cNvPicPr/>
          <p:nvPr/>
        </p:nvPicPr>
        <p:blipFill>
          <a:blip r:embed="rId4"/>
          <a:stretch/>
        </p:blipFill>
        <p:spPr>
          <a:xfrm>
            <a:off x="6445080" y="3736800"/>
            <a:ext cx="4980600" cy="1836720"/>
          </a:xfrm>
          <a:prstGeom prst="rect">
            <a:avLst/>
          </a:prstGeom>
          <a:ln>
            <a:noFill/>
          </a:ln>
        </p:spPr>
      </p:pic>
      <p:sp>
        <p:nvSpPr>
          <p:cNvPr id="687" name="CustomShape 3"/>
          <p:cNvSpPr/>
          <p:nvPr/>
        </p:nvSpPr>
        <p:spPr>
          <a:xfrm>
            <a:off x="2926080" y="4480560"/>
            <a:ext cx="544320" cy="270000"/>
          </a:xfrm>
          <a:custGeom>
            <a:avLst/>
            <a:gdLst/>
            <a:ahLst/>
            <a:rect l="l" t="t" r="r" b="b"/>
            <a:pathLst>
              <a:path w="1525" h="764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8" name="CustomShape 4"/>
          <p:cNvSpPr/>
          <p:nvPr/>
        </p:nvSpPr>
        <p:spPr>
          <a:xfrm>
            <a:off x="8686800" y="4572000"/>
            <a:ext cx="544320" cy="270000"/>
          </a:xfrm>
          <a:custGeom>
            <a:avLst/>
            <a:gdLst/>
            <a:ahLst/>
            <a:rect l="l" t="t" r="r" b="b"/>
            <a:pathLst>
              <a:path w="1525" h="764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89" name="CustomShape 5"/>
          <p:cNvSpPr/>
          <p:nvPr/>
        </p:nvSpPr>
        <p:spPr>
          <a:xfrm>
            <a:off x="8686800" y="2468880"/>
            <a:ext cx="544320" cy="270000"/>
          </a:xfrm>
          <a:custGeom>
            <a:avLst/>
            <a:gdLst/>
            <a:ahLst/>
            <a:rect l="l" t="t" r="r" b="b"/>
            <a:pathLst>
              <a:path w="1525" h="764">
                <a:moveTo>
                  <a:pt x="0" y="190"/>
                </a:moveTo>
                <a:lnTo>
                  <a:pt x="1143" y="190"/>
                </a:lnTo>
                <a:lnTo>
                  <a:pt x="1143" y="0"/>
                </a:lnTo>
                <a:lnTo>
                  <a:pt x="1524" y="381"/>
                </a:lnTo>
                <a:lnTo>
                  <a:pt x="1143" y="763"/>
                </a:lnTo>
                <a:lnTo>
                  <a:pt x="1143" y="572"/>
                </a:lnTo>
                <a:lnTo>
                  <a:pt x="0" y="572"/>
                </a:lnTo>
                <a:lnTo>
                  <a:pt x="0" y="190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sp>
        <p:nvSpPr>
          <p:cNvPr id="690" name="CustomShape 6"/>
          <p:cNvSpPr/>
          <p:nvPr/>
        </p:nvSpPr>
        <p:spPr>
          <a:xfrm>
            <a:off x="7589520" y="2377440"/>
            <a:ext cx="2344680" cy="502920"/>
          </a:xfrm>
          <a:custGeom>
            <a:avLst/>
            <a:gdLst/>
            <a:ahLst/>
            <a:rect l="l" t="t" r="r" b="b"/>
            <a:pathLst>
              <a:path w="6527" h="2891">
                <a:moveTo>
                  <a:pt x="0" y="1031"/>
                </a:moveTo>
                <a:cubicBezTo>
                  <a:pt x="2175" y="0"/>
                  <a:pt x="4350" y="2062"/>
                  <a:pt x="6526" y="1031"/>
                </a:cubicBezTo>
                <a:moveTo>
                  <a:pt x="0" y="1858"/>
                </a:moveTo>
                <a:cubicBezTo>
                  <a:pt x="2175" y="827"/>
                  <a:pt x="4350" y="2890"/>
                  <a:pt x="6526" y="1858"/>
                </a:cubicBezTo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Deformation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1" name="CustomShape 7"/>
          <p:cNvSpPr/>
          <p:nvPr/>
        </p:nvSpPr>
        <p:spPr>
          <a:xfrm>
            <a:off x="2011680" y="4247640"/>
            <a:ext cx="2344680" cy="502920"/>
          </a:xfrm>
          <a:custGeom>
            <a:avLst/>
            <a:gdLst/>
            <a:ahLst/>
            <a:rect l="l" t="t" r="r" b="b"/>
            <a:pathLst>
              <a:path w="6527" h="2891">
                <a:moveTo>
                  <a:pt x="0" y="1031"/>
                </a:moveTo>
                <a:cubicBezTo>
                  <a:pt x="2175" y="0"/>
                  <a:pt x="4350" y="2062"/>
                  <a:pt x="6526" y="1031"/>
                </a:cubicBezTo>
                <a:moveTo>
                  <a:pt x="0" y="1858"/>
                </a:moveTo>
                <a:cubicBezTo>
                  <a:pt x="2175" y="827"/>
                  <a:pt x="4350" y="2890"/>
                  <a:pt x="6526" y="1858"/>
                </a:cubicBezTo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Scale Variation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692" name="CustomShape 8"/>
          <p:cNvSpPr/>
          <p:nvPr/>
        </p:nvSpPr>
        <p:spPr>
          <a:xfrm>
            <a:off x="7659000" y="4206240"/>
            <a:ext cx="2344680" cy="678240"/>
          </a:xfrm>
          <a:custGeom>
            <a:avLst/>
            <a:gdLst/>
            <a:ahLst/>
            <a:rect l="l" t="t" r="r" b="b"/>
            <a:pathLst>
              <a:path w="6527" h="3888">
                <a:moveTo>
                  <a:pt x="0" y="1386"/>
                </a:moveTo>
                <a:cubicBezTo>
                  <a:pt x="2175" y="0"/>
                  <a:pt x="4350" y="2774"/>
                  <a:pt x="6526" y="1386"/>
                </a:cubicBezTo>
                <a:moveTo>
                  <a:pt x="0" y="2500"/>
                </a:moveTo>
                <a:cubicBezTo>
                  <a:pt x="2175" y="1112"/>
                  <a:pt x="4350" y="3887"/>
                  <a:pt x="6526" y="2500"/>
                </a:cubicBezTo>
              </a:path>
            </a:pathLst>
          </a:custGeom>
          <a:solidFill>
            <a:srgbClr val="000000"/>
          </a:solidFill>
          <a:ln w="9360">
            <a:solidFill>
              <a:srgbClr val="000000"/>
            </a:solidFill>
            <a:miter/>
          </a:ln>
        </p:spPr>
        <p:style>
          <a:lnRef idx="0"/>
          <a:fillRef idx="0"/>
          <a:effectRef idx="0"/>
          <a:fontRef idx="minor"/>
        </p:style>
        <p:txBody>
          <a:bodyPr lIns="90000" rIns="90000" tIns="46800" bIns="46800" anchor="ctr" anchorCtr="1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 Black"/>
                <a:ea typeface="MS Gothic"/>
              </a:rPr>
              <a:t>High Speed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71" dur="indefinite" restart="never" nodeType="tmRoot">
          <p:childTnLst>
            <p:seq>
              <p:cTn id="172" dur="indefinite" nodeType="mainSeq">
                <p:childTnLst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80" dur="5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1" dur="500"/>
                                        <p:tgtEl>
                                          <p:spTgt spid="6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190" dur="5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91" dur="500"/>
                                        <p:tgtEl>
                                          <p:spTgt spid="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nodeType="withEffect" fill="hold" presetClass="exit" presetID="2" presetSubtype="4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repl">
                                        <p:cTn id="200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01" dur="500"/>
                                        <p:tgtEl>
                                          <p:spTgt spid="6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#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Matlab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4" name="CustomShape 2"/>
          <p:cNvSpPr/>
          <p:nvPr/>
        </p:nvSpPr>
        <p:spPr>
          <a:xfrm>
            <a:off x="914400" y="1968480"/>
            <a:ext cx="3747240" cy="397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9680">
              <a:lnSpc>
                <a:spcPct val="115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最大的特点就是可以不必关注理论推导，需要更加注重代码实现中的细节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03" dur="indefinite" restart="never" nodeType="tmRoot">
          <p:childTnLst>
            <p:seq>
              <p:cTn id="2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5" name="" descr=""/>
          <p:cNvPicPr/>
          <p:nvPr/>
        </p:nvPicPr>
        <p:blipFill>
          <a:blip r:embed="rId1"/>
          <a:stretch/>
        </p:blipFill>
        <p:spPr>
          <a:xfrm rot="5391600">
            <a:off x="3094200" y="-515880"/>
            <a:ext cx="5973120" cy="8488800"/>
          </a:xfrm>
          <a:prstGeom prst="rect">
            <a:avLst/>
          </a:prstGeom>
          <a:ln>
            <a:noFill/>
          </a:ln>
        </p:spPr>
      </p:pic>
      <p:sp>
        <p:nvSpPr>
          <p:cNvPr id="696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Matlab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205" dur="indefinite" restart="never" nodeType="tmRoot">
          <p:childTnLst>
            <p:seq>
              <p:cTn id="20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Outline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47" name="CustomShape 2"/>
          <p:cNvSpPr/>
          <p:nvPr/>
        </p:nvSpPr>
        <p:spPr>
          <a:xfrm>
            <a:off x="1054080" y="731520"/>
            <a:ext cx="7123680" cy="360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Calibri"/>
                <a:ea typeface="微軟正黑體"/>
              </a:rPr>
              <a:t>Statement of the logical architecture and main points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8" name="CustomShape 3"/>
          <p:cNvSpPr/>
          <p:nvPr/>
        </p:nvSpPr>
        <p:spPr>
          <a:xfrm>
            <a:off x="609480" y="1604520"/>
            <a:ext cx="10966680" cy="397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82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Overview about visual tracking</a:t>
            </a:r>
            <a:endParaRPr b="0" lang="en-US" sz="2800" spc="-1" strike="noStrike">
              <a:latin typeface="Arial"/>
            </a:endParaRPr>
          </a:p>
          <a:p>
            <a:pPr marL="432000" indent="-3182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Typical Trackers</a:t>
            </a:r>
            <a:endParaRPr b="0" lang="en-US" sz="2800" spc="-1" strike="noStrike">
              <a:latin typeface="Arial"/>
            </a:endParaRPr>
          </a:p>
          <a:p>
            <a:pPr lvl="1" marL="86400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CF based trackers </a:t>
            </a:r>
            <a:endParaRPr b="0" lang="en-US" sz="2000" spc="-1" strike="noStrike">
              <a:latin typeface="Arial"/>
            </a:endParaRPr>
          </a:p>
          <a:p>
            <a:pPr lvl="1" marL="86400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CNN based trackers</a:t>
            </a:r>
            <a:endParaRPr b="0" lang="en-US" sz="2000" spc="-1" strike="noStrike">
              <a:latin typeface="Arial"/>
            </a:endParaRPr>
          </a:p>
          <a:p>
            <a:pPr marL="432000" indent="-31824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KCF(High-Speed Tracking with </a:t>
            </a:r>
            <a:r>
              <a:rPr b="1" lang="en-US" sz="2800" spc="-1" strike="noStrike">
                <a:solidFill>
                  <a:srgbClr val="1b75bc"/>
                </a:solidFill>
                <a:latin typeface="Calibri"/>
                <a:ea typeface="DejaVu Sans"/>
              </a:rPr>
              <a:t>K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ernelized </a:t>
            </a:r>
            <a:r>
              <a:rPr b="1" lang="en-US" sz="2800" spc="-1" strike="noStrike">
                <a:solidFill>
                  <a:srgbClr val="1b75bc"/>
                </a:solidFill>
                <a:latin typeface="Calibri"/>
                <a:ea typeface="DejaVu Sans"/>
              </a:rPr>
              <a:t>C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orrelation </a:t>
            </a:r>
            <a:r>
              <a:rPr b="1" lang="en-US" sz="2800" spc="-1" strike="noStrike">
                <a:solidFill>
                  <a:srgbClr val="1b75bc"/>
                </a:solidFill>
                <a:latin typeface="Calibri"/>
                <a:ea typeface="DejaVu Sans"/>
              </a:rPr>
              <a:t>F</a:t>
            </a:r>
            <a:r>
              <a:rPr b="0" lang="en-US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ilters)</a:t>
            </a:r>
            <a:endParaRPr b="0" lang="en-US" sz="2800" spc="-1" strike="noStrike">
              <a:latin typeface="Arial"/>
            </a:endParaRPr>
          </a:p>
          <a:p>
            <a:pPr lvl="1" marL="86400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Algorithm Level</a:t>
            </a:r>
            <a:endParaRPr b="0" lang="en-US" sz="2000" spc="-1" strike="noStrike">
              <a:latin typeface="Arial"/>
            </a:endParaRPr>
          </a:p>
          <a:p>
            <a:pPr lvl="1" marL="86400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Matlab Level</a:t>
            </a:r>
            <a:endParaRPr b="0" lang="en-US" sz="2000" spc="-1" strike="noStrike">
              <a:latin typeface="Arial"/>
            </a:endParaRPr>
          </a:p>
          <a:p>
            <a:pPr lvl="1" marL="864000" indent="-318240">
              <a:lnSpc>
                <a:spcPct val="10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DejaVu Sans"/>
              </a:rPr>
              <a:t>Verilog Level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CustomShape 1"/>
          <p:cNvSpPr/>
          <p:nvPr/>
        </p:nvSpPr>
        <p:spPr>
          <a:xfrm>
            <a:off x="609480" y="273600"/>
            <a:ext cx="109681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698" name="CustomShape 2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Verilog Level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699" name="CustomShape 3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00" name="CustomShape 4"/>
          <p:cNvSpPr/>
          <p:nvPr/>
        </p:nvSpPr>
        <p:spPr>
          <a:xfrm>
            <a:off x="2834640" y="109728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1" name="CustomShape 5"/>
          <p:cNvSpPr/>
          <p:nvPr/>
        </p:nvSpPr>
        <p:spPr>
          <a:xfrm>
            <a:off x="2834640" y="438912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2" name="CustomShape 6"/>
          <p:cNvSpPr/>
          <p:nvPr/>
        </p:nvSpPr>
        <p:spPr>
          <a:xfrm>
            <a:off x="7955280" y="9144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3" name="CustomShape 7"/>
          <p:cNvSpPr/>
          <p:nvPr/>
        </p:nvSpPr>
        <p:spPr>
          <a:xfrm>
            <a:off x="7955280" y="548640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4" name="CustomShape 8"/>
          <p:cNvSpPr/>
          <p:nvPr/>
        </p:nvSpPr>
        <p:spPr>
          <a:xfrm>
            <a:off x="1554480" y="437040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5" name="CustomShape 9"/>
          <p:cNvSpPr/>
          <p:nvPr/>
        </p:nvSpPr>
        <p:spPr>
          <a:xfrm>
            <a:off x="2834640" y="438912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6" name="CustomShape 10"/>
          <p:cNvSpPr/>
          <p:nvPr/>
        </p:nvSpPr>
        <p:spPr>
          <a:xfrm>
            <a:off x="2834640" y="109728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7" name="CustomShape 11"/>
          <p:cNvSpPr/>
          <p:nvPr/>
        </p:nvSpPr>
        <p:spPr>
          <a:xfrm>
            <a:off x="7955280" y="438912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8" name="CustomShape 12"/>
          <p:cNvSpPr/>
          <p:nvPr/>
        </p:nvSpPr>
        <p:spPr>
          <a:xfrm>
            <a:off x="7955280" y="109728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09" name="CustomShape 13"/>
          <p:cNvSpPr/>
          <p:nvPr/>
        </p:nvSpPr>
        <p:spPr>
          <a:xfrm>
            <a:off x="9692640" y="438948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0" name="CustomShape 14"/>
          <p:cNvSpPr/>
          <p:nvPr/>
        </p:nvSpPr>
        <p:spPr>
          <a:xfrm>
            <a:off x="9692640" y="109764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1" name="CustomShape 15"/>
          <p:cNvSpPr/>
          <p:nvPr/>
        </p:nvSpPr>
        <p:spPr>
          <a:xfrm>
            <a:off x="9326880" y="338328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2" name="CustomShape 16"/>
          <p:cNvSpPr/>
          <p:nvPr/>
        </p:nvSpPr>
        <p:spPr>
          <a:xfrm>
            <a:off x="9326880" y="210312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3" name="CustomShape 17"/>
          <p:cNvSpPr/>
          <p:nvPr/>
        </p:nvSpPr>
        <p:spPr>
          <a:xfrm>
            <a:off x="7680960" y="338364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4" name="CustomShape 18"/>
          <p:cNvSpPr/>
          <p:nvPr/>
        </p:nvSpPr>
        <p:spPr>
          <a:xfrm>
            <a:off x="7680960" y="210348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5" name="CustomShape 19"/>
          <p:cNvSpPr/>
          <p:nvPr/>
        </p:nvSpPr>
        <p:spPr>
          <a:xfrm>
            <a:off x="5943600" y="265176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6" name="CustomShape 20"/>
          <p:cNvSpPr/>
          <p:nvPr/>
        </p:nvSpPr>
        <p:spPr>
          <a:xfrm>
            <a:off x="4206240" y="210312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7" name="CustomShape 21"/>
          <p:cNvSpPr/>
          <p:nvPr/>
        </p:nvSpPr>
        <p:spPr>
          <a:xfrm>
            <a:off x="3200400" y="329184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8" name="CustomShape 22"/>
          <p:cNvSpPr/>
          <p:nvPr/>
        </p:nvSpPr>
        <p:spPr>
          <a:xfrm>
            <a:off x="2651760" y="210312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19" name="CustomShape 23"/>
          <p:cNvSpPr/>
          <p:nvPr/>
        </p:nvSpPr>
        <p:spPr>
          <a:xfrm>
            <a:off x="1005840" y="210312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0" name="CustomShape 24"/>
          <p:cNvSpPr/>
          <p:nvPr/>
        </p:nvSpPr>
        <p:spPr>
          <a:xfrm>
            <a:off x="1006200" y="329184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21" name="CustomShape 25"/>
          <p:cNvSpPr/>
          <p:nvPr/>
        </p:nvSpPr>
        <p:spPr>
          <a:xfrm>
            <a:off x="1554480" y="4370400"/>
            <a:ext cx="1917360" cy="1185840"/>
          </a:xfrm>
          <a:custGeom>
            <a:avLst/>
            <a:gdLst/>
            <a:ahLst/>
            <a:rect l="l" t="t" r="r" b="b"/>
            <a:pathLst>
              <a:path w="5335" h="3304">
                <a:moveTo>
                  <a:pt x="550" y="0"/>
                </a:moveTo>
                <a:cubicBezTo>
                  <a:pt x="275" y="0"/>
                  <a:pt x="0" y="275"/>
                  <a:pt x="0" y="550"/>
                </a:cubicBezTo>
                <a:lnTo>
                  <a:pt x="0" y="2752"/>
                </a:lnTo>
                <a:cubicBezTo>
                  <a:pt x="0" y="3027"/>
                  <a:pt x="275" y="3303"/>
                  <a:pt x="550" y="3303"/>
                </a:cubicBezTo>
                <a:lnTo>
                  <a:pt x="4784" y="3303"/>
                </a:lnTo>
                <a:cubicBezTo>
                  <a:pt x="5059" y="3303"/>
                  <a:pt x="5334" y="3027"/>
                  <a:pt x="5334" y="2752"/>
                </a:cubicBezTo>
                <a:lnTo>
                  <a:pt x="5334" y="550"/>
                </a:lnTo>
                <a:cubicBezTo>
                  <a:pt x="5334" y="275"/>
                  <a:pt x="5059" y="0"/>
                  <a:pt x="4784" y="0"/>
                </a:cubicBezTo>
                <a:lnTo>
                  <a:pt x="550" y="0"/>
                </a:lnTo>
              </a:path>
            </a:pathLst>
          </a:custGeom>
          <a:solidFill>
            <a:srgbClr val="72bf44">
              <a:alpha val="1000"/>
            </a:srgbClr>
          </a:solidFill>
          <a:ln cap="rnd" w="29160">
            <a:solidFill>
              <a:srgbClr val="ed1c24"/>
            </a:solidFill>
            <a:custDash>
              <a:ds d="200000" sp="2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722" name="" descr=""/>
          <p:cNvPicPr/>
          <p:nvPr/>
        </p:nvPicPr>
        <p:blipFill>
          <a:blip r:embed="rId1"/>
          <a:stretch/>
        </p:blipFill>
        <p:spPr>
          <a:xfrm>
            <a:off x="8686800" y="2560320"/>
            <a:ext cx="3257640" cy="1185840"/>
          </a:xfrm>
          <a:prstGeom prst="rect">
            <a:avLst/>
          </a:prstGeom>
          <a:ln>
            <a:noFill/>
          </a:ln>
        </p:spPr>
      </p:pic>
      <p:pic>
        <p:nvPicPr>
          <p:cNvPr id="723" name="" descr=""/>
          <p:cNvPicPr/>
          <p:nvPr/>
        </p:nvPicPr>
        <p:blipFill>
          <a:blip r:embed="rId2"/>
          <a:stretch/>
        </p:blipFill>
        <p:spPr>
          <a:xfrm>
            <a:off x="1184760" y="-1140120"/>
            <a:ext cx="13615560" cy="963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7" dur="indefinite" restart="never" nodeType="tmRoot">
          <p:childTnLst>
            <p:seq>
              <p:cTn id="208" dur="indefinite" nodeType="mainSeq">
                <p:childTnLst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13" dur="500"/>
                                        <p:tgtEl>
                                          <p:spTgt spid="7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16" dur="5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19" dur="5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22" dur="5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7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8" dur="500" fill="hold"/>
                                        <p:tgtEl>
                                          <p:spTgt spid="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7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8" dur="500" fill="hold"/>
                                        <p:tgtEl>
                                          <p:spTgt spid="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1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52" dur="500" fill="hold"/>
                                        <p:tgtEl>
                                          <p:spTgt spid="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3" fill="hold">
                      <p:stCondLst>
                        <p:cond delay="indefinite"/>
                      </p:stCondLst>
                      <p:childTnLst>
                        <p:par>
                          <p:cTn id="254" fill="hold">
                            <p:stCondLst>
                              <p:cond delay="0"/>
                            </p:stCondLst>
                            <p:childTnLst>
                              <p:par>
                                <p:cTn id="255" nodeType="click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0.000988692918945174-0.00191601049868766h0.27790338590493">
                                      <p:cBhvr>
                                        <p:cTn id="256" dur="500" fill="hold"/>
                                        <p:tgtEl>
                                          <p:spTgt spid="705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7" nodeType="withEffect" fill="hold" presetClass="path" presetID="63">
                                  <p:stCondLst>
                                    <p:cond delay="0"/>
                                  </p:stCondLst>
                                  <p:childTnLst>
                                    <p:animMotion path="M0.000988692918945174 0h0.27790338590493">
                                      <p:cBhvr>
                                        <p:cTn id="258" dur="500" fill="hold"/>
                                        <p:tgtEl>
                                          <p:spTgt spid="706"/>
                                        </p:tgtEl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67" dur="25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8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70" dur="250"/>
                                        <p:tgtEl>
                                          <p:spTgt spid="7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79" dur="250"/>
                                        <p:tgtEl>
                                          <p:spTgt spid="7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2" dur="25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85" dur="250"/>
                                        <p:tgtEl>
                                          <p:spTgt spid="7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0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2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4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96" dur="250"/>
                                        <p:tgtEl>
                                          <p:spTgt spid="7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99" dur="250"/>
                                        <p:tgtEl>
                                          <p:spTgt spid="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0" fill="hold">
                      <p:stCondLst>
                        <p:cond delay="indefinite"/>
                      </p:stCondLst>
                      <p:childTnLst>
                        <p:par>
                          <p:cTn id="301" fill="hold">
                            <p:stCondLst>
                              <p:cond delay="0"/>
                            </p:stCondLst>
                            <p:childTnLst>
                              <p:par>
                                <p:cTn id="30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08" dur="250"/>
                                        <p:tgtEl>
                                          <p:spTgt spid="7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9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11" dur="25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2" fill="hold">
                      <p:stCondLst>
                        <p:cond delay="indefinite"/>
                      </p:stCondLst>
                      <p:childTnLst>
                        <p:par>
                          <p:cTn id="313" fill="hold">
                            <p:stCondLst>
                              <p:cond delay="0"/>
                            </p:stCondLst>
                            <p:childTnLst>
                              <p:par>
                                <p:cTn id="314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20" dur="250"/>
                                        <p:tgtEl>
                                          <p:spTgt spid="7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5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27" dur="250"/>
                                        <p:tgtEl>
                                          <p:spTgt spid="7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8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30" dur="250"/>
                                        <p:tgtEl>
                                          <p:spTgt spid="7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nodeType="with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7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39" dur="250"/>
                                        <p:tgtEl>
                                          <p:spTgt spid="7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4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46" dur="250"/>
                                        <p:tgtEl>
                                          <p:spTgt spid="7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53" dur="250"/>
                                        <p:tgtEl>
                                          <p:spTgt spid="7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8" nodeType="with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60" dur="250"/>
                                        <p:tgtEl>
                                          <p:spTgt spid="7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1" fill="hold">
                      <p:stCondLst>
                        <p:cond delay="indefinite"/>
                      </p:stCondLst>
                      <p:childTnLst>
                        <p:par>
                          <p:cTn id="362" fill="hold">
                            <p:stCondLst>
                              <p:cond delay="0"/>
                            </p:stCondLst>
                            <p:childTnLst>
                              <p:par>
                                <p:cTn id="363" nodeType="clickEffect" fill="hold" presetClass="exit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CustomShape 1"/>
          <p:cNvSpPr/>
          <p:nvPr/>
        </p:nvSpPr>
        <p:spPr>
          <a:xfrm>
            <a:off x="609480" y="273600"/>
            <a:ext cx="10968120" cy="114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25" name="CustomShape 2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Verilog Level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26" name="CustomShape 3"/>
          <p:cNvSpPr/>
          <p:nvPr/>
        </p:nvSpPr>
        <p:spPr>
          <a:xfrm>
            <a:off x="7225200" y="4023360"/>
            <a:ext cx="3471120" cy="101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整个流程并行化，上下两条线同时进行。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其中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xf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与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alphaf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为本轮结果与上一轮结果的加权和。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727" name="CustomShape 4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728" name="" descr=""/>
          <p:cNvPicPr/>
          <p:nvPr/>
        </p:nvPicPr>
        <p:blipFill>
          <a:blip r:embed="rId1"/>
          <a:stretch/>
        </p:blipFill>
        <p:spPr>
          <a:xfrm>
            <a:off x="1514160" y="-548640"/>
            <a:ext cx="11010960" cy="7784640"/>
          </a:xfrm>
          <a:prstGeom prst="rect">
            <a:avLst/>
          </a:prstGeom>
          <a:ln>
            <a:noFill/>
          </a:ln>
        </p:spPr>
      </p:pic>
      <p:sp>
        <p:nvSpPr>
          <p:cNvPr id="729" name="CustomShape 5"/>
          <p:cNvSpPr/>
          <p:nvPr/>
        </p:nvSpPr>
        <p:spPr>
          <a:xfrm>
            <a:off x="2560320" y="3796560"/>
            <a:ext cx="402120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浮点数的运算</a:t>
            </a:r>
            <a:endParaRPr b="0" lang="en-US" sz="26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复数的实部虚部</a:t>
            </a:r>
            <a:endParaRPr b="0" lang="en-US" sz="26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二维</a:t>
            </a: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FFT</a:t>
            </a:r>
            <a:endParaRPr b="0" lang="en-US" sz="26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DejaVu Sans"/>
              </a:rPr>
              <a:t>并行计算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730" name="CustomShape 6"/>
          <p:cNvSpPr/>
          <p:nvPr/>
        </p:nvSpPr>
        <p:spPr>
          <a:xfrm>
            <a:off x="2194560" y="3979440"/>
            <a:ext cx="272160" cy="1779120"/>
          </a:xfrm>
          <a:custGeom>
            <a:avLst/>
            <a:gdLst/>
            <a:ahLst/>
            <a:rect l="l" t="t" r="r" b="b"/>
            <a:pathLst>
              <a:path w="764" h="4950">
                <a:moveTo>
                  <a:pt x="763" y="0"/>
                </a:moveTo>
                <a:cubicBezTo>
                  <a:pt x="572" y="0"/>
                  <a:pt x="381" y="206"/>
                  <a:pt x="381" y="412"/>
                </a:cubicBezTo>
                <a:lnTo>
                  <a:pt x="381" y="2062"/>
                </a:lnTo>
                <a:cubicBezTo>
                  <a:pt x="381" y="2268"/>
                  <a:pt x="190" y="2474"/>
                  <a:pt x="0" y="2474"/>
                </a:cubicBezTo>
                <a:cubicBezTo>
                  <a:pt x="190" y="2474"/>
                  <a:pt x="381" y="2680"/>
                  <a:pt x="381" y="2886"/>
                </a:cubicBezTo>
                <a:lnTo>
                  <a:pt x="381" y="4536"/>
                </a:lnTo>
                <a:cubicBezTo>
                  <a:pt x="381" y="4742"/>
                  <a:pt x="572" y="4949"/>
                  <a:pt x="763" y="4949"/>
                </a:cubicBezTo>
              </a:path>
            </a:pathLst>
          </a:custGeom>
          <a:noFill/>
          <a:ln w="381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31" name="CustomShape 7"/>
          <p:cNvSpPr/>
          <p:nvPr/>
        </p:nvSpPr>
        <p:spPr>
          <a:xfrm>
            <a:off x="457200" y="4663440"/>
            <a:ext cx="200952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难点</a:t>
            </a:r>
            <a:r>
              <a:rPr b="1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&amp;</a:t>
            </a:r>
            <a:r>
              <a:rPr b="0" lang="en-US" sz="2400" spc="-1" strike="noStrike">
                <a:solidFill>
                  <a:srgbClr val="ce181e"/>
                </a:solidFill>
                <a:latin typeface="Arial"/>
                <a:ea typeface="DejaVu Sans"/>
              </a:rPr>
              <a:t>要点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65" dur="indefinite" restart="never" nodeType="tmRoot">
          <p:childTnLst>
            <p:seq>
              <p:cTn id="366" dur="indefinite" nodeType="mainSeq">
                <p:childTnLst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1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500" fill="hold"/>
                                        <p:tgtEl>
                                          <p:spTgt spid="7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FSM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3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4" name="CustomShape 3"/>
          <p:cNvSpPr/>
          <p:nvPr/>
        </p:nvSpPr>
        <p:spPr>
          <a:xfrm>
            <a:off x="8229600" y="365760"/>
            <a:ext cx="3380400" cy="31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968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闭环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有限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无穷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5" name="CustomShape 4"/>
          <p:cNvSpPr/>
          <p:nvPr/>
        </p:nvSpPr>
        <p:spPr>
          <a:xfrm>
            <a:off x="1280880" y="1737360"/>
            <a:ext cx="6854400" cy="39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：读当前帧与下一帧图片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S2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：按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(posx,posy)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取图片中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bounding box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S3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：使用余弦窗预处理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S4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：行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FFT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S5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：列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FFT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S6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：存储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model_xf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S7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kf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与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kzf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S8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alphaf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S9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：存储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model_alphaf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S10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：求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response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15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S11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：找响应最大的位置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736" name="" descr=""/>
          <p:cNvPicPr/>
          <p:nvPr/>
        </p:nvPicPr>
        <p:blipFill>
          <a:blip r:embed="rId1"/>
          <a:stretch/>
        </p:blipFill>
        <p:spPr>
          <a:xfrm>
            <a:off x="5760720" y="-554400"/>
            <a:ext cx="6208200" cy="8781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3" dur="indefinite" restart="never" nodeType="tmRoot">
          <p:childTnLst>
            <p:seq>
              <p:cTn id="3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Verilog </a:t>
            </a: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编写的一些经验教训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38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39" name="CustomShape 3"/>
          <p:cNvSpPr/>
          <p:nvPr/>
        </p:nvSpPr>
        <p:spPr>
          <a:xfrm>
            <a:off x="609480" y="1604520"/>
            <a:ext cx="1096884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多重驱动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避免锁存器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善用状态机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层次化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规则化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模块化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/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局部化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5" dur="indefinite" restart="never" nodeType="tmRoot">
          <p:childTnLst>
            <p:seq>
              <p:cTn id="3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CustomShape 1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不足与展望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741" name="CustomShape 2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742" name="CustomShape 3"/>
          <p:cNvSpPr/>
          <p:nvPr/>
        </p:nvSpPr>
        <p:spPr>
          <a:xfrm>
            <a:off x="609480" y="1604520"/>
            <a:ext cx="1096884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浮点数运算过于消耗资源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使用了较多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LUT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作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memory</a:t>
            </a:r>
            <a:endParaRPr b="0" lang="en-US" sz="3200" spc="-1" strike="noStrike">
              <a:latin typeface="Arial"/>
            </a:endParaRPr>
          </a:p>
          <a:p>
            <a:pPr marL="432000" indent="-3204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gray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特征改为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hog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特征可提高准确率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77" dur="indefinite" restart="never" nodeType="tmRoot">
          <p:childTnLst>
            <p:seq>
              <p:cTn id="3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CustomShape 1"/>
          <p:cNvSpPr/>
          <p:nvPr/>
        </p:nvSpPr>
        <p:spPr>
          <a:xfrm>
            <a:off x="4338000" y="1629000"/>
            <a:ext cx="3593880" cy="3593880"/>
          </a:xfrm>
          <a:prstGeom prst="ellipse">
            <a:avLst/>
          </a:prstGeom>
          <a:solidFill>
            <a:srgbClr val="0171c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44" name="CustomShape 2"/>
          <p:cNvSpPr/>
          <p:nvPr/>
        </p:nvSpPr>
        <p:spPr>
          <a:xfrm>
            <a:off x="4535280" y="2828880"/>
            <a:ext cx="3198600" cy="11826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en-US" sz="7200" spc="-1" strike="noStrike">
                <a:solidFill>
                  <a:srgbClr val="ffffff"/>
                </a:solidFill>
                <a:latin typeface="Calibri"/>
                <a:ea typeface="微軟正黑體"/>
              </a:rPr>
              <a:t>THANKS</a:t>
            </a:r>
            <a:endParaRPr b="0" lang="en-US" sz="7200" spc="-1" strike="noStrike">
              <a:latin typeface="Arial"/>
            </a:endParaRPr>
          </a:p>
        </p:txBody>
      </p:sp>
      <p:sp>
        <p:nvSpPr>
          <p:cNvPr id="745" name="Line 3"/>
          <p:cNvSpPr/>
          <p:nvPr/>
        </p:nvSpPr>
        <p:spPr>
          <a:xfrm>
            <a:off x="4697640" y="2828520"/>
            <a:ext cx="2880000" cy="36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6" name="Line 4"/>
          <p:cNvSpPr/>
          <p:nvPr/>
        </p:nvSpPr>
        <p:spPr>
          <a:xfrm>
            <a:off x="4697640" y="4029120"/>
            <a:ext cx="2880000" cy="360"/>
          </a:xfrm>
          <a:prstGeom prst="line">
            <a:avLst/>
          </a:prstGeom>
          <a:ln w="6480">
            <a:solidFill>
              <a:srgbClr val="ffffff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747" name="CustomShape 5"/>
          <p:cNvSpPr/>
          <p:nvPr/>
        </p:nvSpPr>
        <p:spPr>
          <a:xfrm>
            <a:off x="4435920" y="1743480"/>
            <a:ext cx="3397320" cy="3397320"/>
          </a:xfrm>
          <a:prstGeom prst="ellipse">
            <a:avLst/>
          </a:prstGeom>
          <a:noFill/>
          <a:ln cap="rnd" w="12600">
            <a:solidFill>
              <a:srgbClr val="ffffff"/>
            </a:solidFill>
            <a:custDash>
              <a:ds d="400000" sp="3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9" dur="indefinite" restart="never" nodeType="tmRoot">
          <p:childTnLst>
            <p:seq>
              <p:cTn id="3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9" name="图片" descr=""/>
          <p:cNvPicPr/>
          <p:nvPr/>
        </p:nvPicPr>
        <p:blipFill>
          <a:blip r:embed="rId1"/>
          <a:srcRect l="0" t="16502" r="0" b="16502"/>
          <a:stretch/>
        </p:blipFill>
        <p:spPr>
          <a:xfrm>
            <a:off x="0" y="0"/>
            <a:ext cx="6806880" cy="6851880"/>
          </a:xfrm>
          <a:prstGeom prst="rect">
            <a:avLst/>
          </a:prstGeom>
          <a:ln>
            <a:noFill/>
          </a:ln>
        </p:spPr>
      </p:pic>
      <p:sp>
        <p:nvSpPr>
          <p:cNvPr id="550" name="CustomShape 1"/>
          <p:cNvSpPr/>
          <p:nvPr/>
        </p:nvSpPr>
        <p:spPr>
          <a:xfrm>
            <a:off x="0" y="2870280"/>
            <a:ext cx="6496200" cy="108288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1" name="CustomShape 2"/>
          <p:cNvSpPr/>
          <p:nvPr/>
        </p:nvSpPr>
        <p:spPr>
          <a:xfrm flipH="1" rot="16200000">
            <a:off x="5201280" y="-127080"/>
            <a:ext cx="6851880" cy="711792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52" name="CustomShape 3"/>
          <p:cNvSpPr/>
          <p:nvPr/>
        </p:nvSpPr>
        <p:spPr>
          <a:xfrm>
            <a:off x="-1828800" y="2498040"/>
            <a:ext cx="6212160" cy="1793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微软雅黑"/>
                <a:ea typeface="微软雅黑"/>
              </a:rPr>
              <a:t>Overview</a:t>
            </a:r>
            <a:r>
              <a:rPr b="0" lang="en-US" sz="2800" spc="-1" strike="noStrike">
                <a:solidFill>
                  <a:srgbClr val="ffffff"/>
                </a:solidFill>
                <a:latin typeface="微软雅黑"/>
                <a:ea typeface="微软雅黑"/>
              </a:rPr>
              <a:t> 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553" name="CustomShape 4"/>
          <p:cNvSpPr/>
          <p:nvPr/>
        </p:nvSpPr>
        <p:spPr>
          <a:xfrm>
            <a:off x="7452720" y="-1518840"/>
            <a:ext cx="4039920" cy="9230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0" spc="-1" strike="noStrike">
                <a:solidFill>
                  <a:srgbClr val="004f8a"/>
                </a:solidFill>
                <a:latin typeface="Calibri"/>
                <a:ea typeface="微軟正黑體"/>
              </a:rPr>
              <a:t>1</a:t>
            </a:r>
            <a:endParaRPr b="0" lang="en-US" sz="60000" spc="-1" strike="noStrike">
              <a:latin typeface="Arial"/>
            </a:endParaRPr>
          </a:p>
        </p:txBody>
      </p:sp>
      <p:sp>
        <p:nvSpPr>
          <p:cNvPr id="554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cap="rnd" w="6480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55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cap="rnd" w="6480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CustomShape 1"/>
          <p:cNvSpPr/>
          <p:nvPr/>
        </p:nvSpPr>
        <p:spPr>
          <a:xfrm>
            <a:off x="109620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1.Overview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57" name="CustomShape 2"/>
          <p:cNvSpPr/>
          <p:nvPr/>
        </p:nvSpPr>
        <p:spPr>
          <a:xfrm>
            <a:off x="1466280" y="731880"/>
            <a:ext cx="7123680" cy="35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Calibri"/>
                <a:ea typeface="微軟正黑體"/>
              </a:rPr>
              <a:t>What is visual tracking?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8" name="" descr=""/>
          <p:cNvPicPr/>
          <p:nvPr/>
        </p:nvPicPr>
        <p:blipFill>
          <a:blip r:embed="rId1"/>
          <a:stretch/>
        </p:blipFill>
        <p:spPr>
          <a:xfrm>
            <a:off x="889920" y="1920600"/>
            <a:ext cx="4225320" cy="337752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4572000" y="1280160"/>
            <a:ext cx="3286440" cy="596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ce181e"/>
                </a:solidFill>
                <a:latin typeface="Arial"/>
                <a:ea typeface="DejaVu Sans"/>
              </a:rPr>
              <a:t>Where is the No.9 player?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0" name="CustomShape 4"/>
          <p:cNvSpPr/>
          <p:nvPr/>
        </p:nvSpPr>
        <p:spPr>
          <a:xfrm>
            <a:off x="5394960" y="3474720"/>
            <a:ext cx="547560" cy="273240"/>
          </a:xfrm>
          <a:custGeom>
            <a:avLst/>
            <a:gdLst/>
            <a:ahLst/>
            <a:rect l="l" t="t" r="r" b="b"/>
            <a:pathLst>
              <a:path w="3558" h="1272">
                <a:moveTo>
                  <a:pt x="0" y="317"/>
                </a:moveTo>
                <a:lnTo>
                  <a:pt x="2667" y="317"/>
                </a:lnTo>
                <a:lnTo>
                  <a:pt x="2667" y="0"/>
                </a:lnTo>
                <a:lnTo>
                  <a:pt x="3557" y="635"/>
                </a:lnTo>
                <a:lnTo>
                  <a:pt x="2667" y="1271"/>
                </a:lnTo>
                <a:lnTo>
                  <a:pt x="2667" y="953"/>
                </a:lnTo>
                <a:lnTo>
                  <a:pt x="0" y="953"/>
                </a:lnTo>
                <a:lnTo>
                  <a:pt x="0" y="317"/>
                </a:lnTo>
              </a:path>
            </a:pathLst>
          </a:cu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</p:sp>
      <p:pic>
        <p:nvPicPr>
          <p:cNvPr id="561" name="" descr=""/>
          <p:cNvPicPr/>
          <p:nvPr/>
        </p:nvPicPr>
        <p:blipFill>
          <a:blip r:embed="rId2"/>
          <a:stretch/>
        </p:blipFill>
        <p:spPr>
          <a:xfrm>
            <a:off x="6217920" y="1936440"/>
            <a:ext cx="4479480" cy="3304800"/>
          </a:xfrm>
          <a:prstGeom prst="rect">
            <a:avLst/>
          </a:prstGeom>
          <a:ln>
            <a:noFill/>
          </a:ln>
        </p:spPr>
      </p:pic>
      <p:pic>
        <p:nvPicPr>
          <p:cNvPr id="562" name="" descr=""/>
          <p:cNvPicPr/>
          <p:nvPr/>
        </p:nvPicPr>
        <p:blipFill>
          <a:blip r:embed="rId3"/>
          <a:stretch/>
        </p:blipFill>
        <p:spPr>
          <a:xfrm>
            <a:off x="6492240" y="1945080"/>
            <a:ext cx="4332600" cy="3357360"/>
          </a:xfrm>
          <a:prstGeom prst="rect">
            <a:avLst/>
          </a:prstGeom>
          <a:ln>
            <a:noFill/>
          </a:ln>
        </p:spPr>
      </p:pic>
      <p:pic>
        <p:nvPicPr>
          <p:cNvPr id="563" name="" descr=""/>
          <p:cNvPicPr/>
          <p:nvPr/>
        </p:nvPicPr>
        <p:blipFill>
          <a:blip r:embed="rId4"/>
          <a:stretch/>
        </p:blipFill>
        <p:spPr>
          <a:xfrm>
            <a:off x="6675120" y="1937520"/>
            <a:ext cx="4479480" cy="3303720"/>
          </a:xfrm>
          <a:prstGeom prst="rect">
            <a:avLst/>
          </a:prstGeom>
          <a:ln>
            <a:noFill/>
          </a:ln>
        </p:spPr>
      </p:pic>
      <p:pic>
        <p:nvPicPr>
          <p:cNvPr id="564" name="" descr=""/>
          <p:cNvPicPr/>
          <p:nvPr/>
        </p:nvPicPr>
        <p:blipFill>
          <a:blip r:embed="rId5"/>
          <a:stretch/>
        </p:blipFill>
        <p:spPr>
          <a:xfrm>
            <a:off x="6933960" y="1968120"/>
            <a:ext cx="4494960" cy="3321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CustomShape 1"/>
          <p:cNvSpPr/>
          <p:nvPr/>
        </p:nvSpPr>
        <p:spPr>
          <a:xfrm>
            <a:off x="1095840" y="2120400"/>
            <a:ext cx="1040760" cy="89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571" y="0"/>
                </a:lnTo>
                <a:lnTo>
                  <a:pt x="18571" y="7277"/>
                </a:lnTo>
                <a:lnTo>
                  <a:pt x="21600" y="10800"/>
                </a:lnTo>
                <a:lnTo>
                  <a:pt x="18571" y="14322"/>
                </a:lnTo>
                <a:lnTo>
                  <a:pt x="1857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171c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4000" spc="-1" strike="noStrike">
                <a:solidFill>
                  <a:srgbClr val="ffffff"/>
                </a:solidFill>
                <a:latin typeface="微软雅黑"/>
                <a:ea typeface="微软雅黑"/>
              </a:rPr>
              <a:t>1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66" name="CustomShape 2"/>
          <p:cNvSpPr/>
          <p:nvPr/>
        </p:nvSpPr>
        <p:spPr>
          <a:xfrm>
            <a:off x="2446200" y="2120400"/>
            <a:ext cx="1613880" cy="35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Object Given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7" name="CustomShape 3"/>
          <p:cNvSpPr/>
          <p:nvPr/>
        </p:nvSpPr>
        <p:spPr>
          <a:xfrm>
            <a:off x="2142720" y="2489760"/>
            <a:ext cx="3947400" cy="63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The tracker is initialized with a bounding box in the first frame.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8" name="CustomShape 4"/>
          <p:cNvSpPr/>
          <p:nvPr/>
        </p:nvSpPr>
        <p:spPr>
          <a:xfrm>
            <a:off x="109584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1.Overview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69" name="CustomShape 5"/>
          <p:cNvSpPr/>
          <p:nvPr/>
        </p:nvSpPr>
        <p:spPr>
          <a:xfrm>
            <a:off x="1465920" y="731880"/>
            <a:ext cx="7123680" cy="35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Calibri"/>
                <a:ea typeface="微軟正黑體"/>
              </a:rPr>
              <a:t>What is visual tracking?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0" name="CustomShape 6"/>
          <p:cNvSpPr/>
          <p:nvPr/>
        </p:nvSpPr>
        <p:spPr>
          <a:xfrm>
            <a:off x="6095880" y="2115720"/>
            <a:ext cx="1040760" cy="89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571" y="0"/>
                </a:lnTo>
                <a:lnTo>
                  <a:pt x="18571" y="7277"/>
                </a:lnTo>
                <a:lnTo>
                  <a:pt x="21600" y="10799"/>
                </a:lnTo>
                <a:lnTo>
                  <a:pt x="18571" y="14322"/>
                </a:lnTo>
                <a:lnTo>
                  <a:pt x="1857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171c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4000" spc="-1" strike="noStrike">
                <a:solidFill>
                  <a:srgbClr val="ffffff"/>
                </a:solidFill>
                <a:latin typeface="微软雅黑"/>
                <a:ea typeface="微软雅黑"/>
              </a:rPr>
              <a:t>2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1" name="CustomShape 7"/>
          <p:cNvSpPr/>
          <p:nvPr/>
        </p:nvSpPr>
        <p:spPr>
          <a:xfrm>
            <a:off x="7530840" y="2115720"/>
            <a:ext cx="1444680" cy="63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Model-Free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572" name="CustomShape 8"/>
          <p:cNvSpPr/>
          <p:nvPr/>
        </p:nvSpPr>
        <p:spPr>
          <a:xfrm>
            <a:off x="7142760" y="2485080"/>
            <a:ext cx="3947400" cy="63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Without using any explicit appearance or shape model.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3" name="CustomShape 9"/>
          <p:cNvSpPr/>
          <p:nvPr/>
        </p:nvSpPr>
        <p:spPr>
          <a:xfrm>
            <a:off x="1095840" y="4388400"/>
            <a:ext cx="1040760" cy="89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571" y="0"/>
                </a:lnTo>
                <a:lnTo>
                  <a:pt x="18571" y="7277"/>
                </a:lnTo>
                <a:lnTo>
                  <a:pt x="21600" y="10800"/>
                </a:lnTo>
                <a:lnTo>
                  <a:pt x="18571" y="14322"/>
                </a:lnTo>
                <a:lnTo>
                  <a:pt x="1857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171c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4000" spc="-1" strike="noStrike">
                <a:solidFill>
                  <a:srgbClr val="ffffff"/>
                </a:solidFill>
                <a:latin typeface="微软雅黑"/>
                <a:ea typeface="微软雅黑"/>
              </a:rPr>
              <a:t>3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4" name="CustomShape 10"/>
          <p:cNvSpPr/>
          <p:nvPr/>
        </p:nvSpPr>
        <p:spPr>
          <a:xfrm>
            <a:off x="2417400" y="4388400"/>
            <a:ext cx="1671840" cy="35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Single Object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5" name="CustomShape 11"/>
          <p:cNvSpPr/>
          <p:nvPr/>
        </p:nvSpPr>
        <p:spPr>
          <a:xfrm>
            <a:off x="2142720" y="4757760"/>
            <a:ext cx="3947400" cy="63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Mainly focus on single object tracking.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6" name="CustomShape 12"/>
          <p:cNvSpPr/>
          <p:nvPr/>
        </p:nvSpPr>
        <p:spPr>
          <a:xfrm>
            <a:off x="6095880" y="4388400"/>
            <a:ext cx="1040760" cy="893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18571" y="0"/>
                </a:lnTo>
                <a:lnTo>
                  <a:pt x="18571" y="7277"/>
                </a:lnTo>
                <a:lnTo>
                  <a:pt x="21600" y="10800"/>
                </a:lnTo>
                <a:lnTo>
                  <a:pt x="18571" y="14322"/>
                </a:lnTo>
                <a:lnTo>
                  <a:pt x="18571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171c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i="1" lang="en-US" sz="4000" spc="-1" strike="noStrike">
                <a:solidFill>
                  <a:srgbClr val="ffffff"/>
                </a:solidFill>
                <a:latin typeface="微软雅黑"/>
                <a:ea typeface="微软雅黑"/>
              </a:rPr>
              <a:t>4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577" name="CustomShape 13"/>
          <p:cNvSpPr/>
          <p:nvPr/>
        </p:nvSpPr>
        <p:spPr>
          <a:xfrm>
            <a:off x="7619400" y="4388400"/>
            <a:ext cx="1267920" cy="360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Real-time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78" name="CustomShape 14"/>
          <p:cNvSpPr/>
          <p:nvPr/>
        </p:nvSpPr>
        <p:spPr>
          <a:xfrm>
            <a:off x="7142760" y="4757760"/>
            <a:ext cx="3947400" cy="633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微软雅黑"/>
                <a:ea typeface="微软雅黑"/>
              </a:rPr>
              <a:t>It is better to track an object in real-time for practical application.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" descr=""/>
          <p:cNvPicPr/>
          <p:nvPr/>
        </p:nvPicPr>
        <p:blipFill>
          <a:blip r:embed="rId1"/>
          <a:stretch/>
        </p:blipFill>
        <p:spPr>
          <a:xfrm>
            <a:off x="61200" y="1185120"/>
            <a:ext cx="12003480" cy="5210280"/>
          </a:xfrm>
          <a:prstGeom prst="rect">
            <a:avLst/>
          </a:prstGeom>
          <a:ln>
            <a:noFill/>
          </a:ln>
        </p:spPr>
      </p:pic>
      <p:sp>
        <p:nvSpPr>
          <p:cNvPr id="580" name="CustomShape 1"/>
          <p:cNvSpPr/>
          <p:nvPr/>
        </p:nvSpPr>
        <p:spPr>
          <a:xfrm>
            <a:off x="1095840" y="7236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1.Overview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81" name="CustomShape 2"/>
          <p:cNvSpPr/>
          <p:nvPr/>
        </p:nvSpPr>
        <p:spPr>
          <a:xfrm>
            <a:off x="1465920" y="732240"/>
            <a:ext cx="7123680" cy="35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808080"/>
                </a:solidFill>
                <a:latin typeface="Calibri"/>
                <a:ea typeface="微軟正黑體"/>
              </a:rPr>
              <a:t>What is visual tracking?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2" name="图片" descr=""/>
          <p:cNvPicPr/>
          <p:nvPr/>
        </p:nvPicPr>
        <p:blipFill>
          <a:blip r:embed="rId1"/>
          <a:srcRect l="0" t="16502" r="0" b="16502"/>
          <a:stretch/>
        </p:blipFill>
        <p:spPr>
          <a:xfrm>
            <a:off x="0" y="0"/>
            <a:ext cx="6806880" cy="6851880"/>
          </a:xfrm>
          <a:prstGeom prst="rect">
            <a:avLst/>
          </a:prstGeom>
          <a:ln>
            <a:noFill/>
          </a:ln>
        </p:spPr>
      </p:pic>
      <p:sp>
        <p:nvSpPr>
          <p:cNvPr id="583" name="CustomShape 1"/>
          <p:cNvSpPr/>
          <p:nvPr/>
        </p:nvSpPr>
        <p:spPr>
          <a:xfrm>
            <a:off x="0" y="2870280"/>
            <a:ext cx="6496200" cy="108288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4" name="CustomShape 2"/>
          <p:cNvSpPr/>
          <p:nvPr/>
        </p:nvSpPr>
        <p:spPr>
          <a:xfrm flipH="1" rot="16200000">
            <a:off x="5201280" y="-127080"/>
            <a:ext cx="6851880" cy="711792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85" name="CustomShape 3"/>
          <p:cNvSpPr/>
          <p:nvPr/>
        </p:nvSpPr>
        <p:spPr>
          <a:xfrm>
            <a:off x="-548640" y="2468880"/>
            <a:ext cx="5563800" cy="1793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90000"/>
              </a:lnSpc>
            </a:pPr>
            <a:r>
              <a:rPr b="0" lang="en-US" sz="4800" spc="-1" strike="noStrike">
                <a:solidFill>
                  <a:srgbClr val="ffffff"/>
                </a:solidFill>
                <a:latin typeface="Calibri"/>
                <a:ea typeface="微软雅黑"/>
              </a:rPr>
              <a:t>Typical Trackers</a:t>
            </a:r>
            <a:endParaRPr b="0" lang="en-US" sz="4800" spc="-1" strike="noStrike">
              <a:latin typeface="Arial"/>
            </a:endParaRPr>
          </a:p>
        </p:txBody>
      </p:sp>
      <p:sp>
        <p:nvSpPr>
          <p:cNvPr id="586" name="CustomShape 4"/>
          <p:cNvSpPr/>
          <p:nvPr/>
        </p:nvSpPr>
        <p:spPr>
          <a:xfrm>
            <a:off x="7452720" y="-1518840"/>
            <a:ext cx="4039920" cy="9230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0" spc="-1" strike="noStrike">
                <a:solidFill>
                  <a:srgbClr val="004f8a"/>
                </a:solidFill>
                <a:latin typeface="Calibri"/>
                <a:ea typeface="微軟正黑體"/>
              </a:rPr>
              <a:t>2</a:t>
            </a:r>
            <a:endParaRPr b="0" lang="en-US" sz="60000" spc="-1" strike="noStrike">
              <a:latin typeface="Arial"/>
            </a:endParaRPr>
          </a:p>
        </p:txBody>
      </p:sp>
      <p:sp>
        <p:nvSpPr>
          <p:cNvPr id="587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cap="rnd" w="6480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588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cap="rnd" w="6480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0" y="5128560"/>
            <a:ext cx="12186000" cy="1653480"/>
          </a:xfrm>
          <a:prstGeom prst="rect">
            <a:avLst/>
          </a:prstGeom>
          <a:solidFill>
            <a:srgbClr val="2e75b6">
              <a:alpha val="40000"/>
            </a:srgbClr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0" name="CustomShape 2"/>
          <p:cNvSpPr/>
          <p:nvPr/>
        </p:nvSpPr>
        <p:spPr>
          <a:xfrm>
            <a:off x="1188720" y="72000"/>
            <a:ext cx="10251720" cy="908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微软雅黑"/>
                <a:ea typeface="微软雅黑"/>
              </a:rPr>
              <a:t>Typical  Trackers</a:t>
            </a:r>
            <a:endParaRPr b="0" lang="en-US" sz="3600" spc="-1" strike="noStrike">
              <a:latin typeface="Arial"/>
            </a:endParaRPr>
          </a:p>
        </p:txBody>
      </p:sp>
      <p:sp>
        <p:nvSpPr>
          <p:cNvPr id="591" name="CustomShape 3"/>
          <p:cNvSpPr/>
          <p:nvPr/>
        </p:nvSpPr>
        <p:spPr>
          <a:xfrm>
            <a:off x="1054080" y="731520"/>
            <a:ext cx="712368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808080"/>
                </a:solidFill>
                <a:latin typeface="Calibri"/>
                <a:ea typeface="微軟正黑體"/>
              </a:rPr>
              <a:t>Input your information here. Make it longer than the title.. 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2" name="CustomShape 4"/>
          <p:cNvSpPr/>
          <p:nvPr/>
        </p:nvSpPr>
        <p:spPr>
          <a:xfrm>
            <a:off x="839880" y="5840640"/>
            <a:ext cx="10508040" cy="3286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基于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CNN</a:t>
            </a:r>
            <a:r>
              <a:rPr b="0" lang="en-US" sz="1600" spc="-1" strike="noStrike">
                <a:solidFill>
                  <a:srgbClr val="000000"/>
                </a:solidFill>
                <a:latin typeface="微软雅黑"/>
                <a:ea typeface="微软雅黑"/>
              </a:rPr>
              <a:t>的跟踪器跟踪准确率较高，但由于先天缺点，实时性差，难以落地。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593" name="CustomShape 5"/>
          <p:cNvSpPr/>
          <p:nvPr/>
        </p:nvSpPr>
        <p:spPr>
          <a:xfrm>
            <a:off x="839520" y="5358240"/>
            <a:ext cx="1091160" cy="359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4f8a"/>
                </a:solidFill>
                <a:latin typeface="微软雅黑"/>
                <a:ea typeface="微软雅黑"/>
              </a:rPr>
              <a:t>CNN</a:t>
            </a:r>
            <a:r>
              <a:rPr b="1" lang="en-US" sz="1800" spc="-1" strike="noStrike">
                <a:solidFill>
                  <a:srgbClr val="004f8a"/>
                </a:solidFill>
                <a:latin typeface="微软雅黑"/>
                <a:ea typeface="微软雅黑"/>
              </a:rPr>
              <a:t>尚未攻占此领域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4" name="CustomShape 6"/>
          <p:cNvSpPr/>
          <p:nvPr/>
        </p:nvSpPr>
        <p:spPr>
          <a:xfrm>
            <a:off x="640440" y="1417680"/>
            <a:ext cx="10967040" cy="3971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>
            <a:normAutofit/>
          </a:bodyPr>
          <a:p>
            <a:pPr marL="432000" indent="-3186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微软雅黑"/>
              </a:rPr>
              <a:t>CF based trackers</a:t>
            </a:r>
            <a:endParaRPr b="0" lang="en-US" sz="2400" spc="-1" strike="noStrike">
              <a:latin typeface="Arial"/>
            </a:endParaRPr>
          </a:p>
          <a:p>
            <a:pPr lvl="1" marL="864000" indent="-3186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微软雅黑"/>
              </a:rPr>
              <a:t>KCF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微软雅黑"/>
              </a:rPr>
              <a:t> (João F. Henriques) High-Speed Tracking with Kernelized Correlation Filters</a:t>
            </a:r>
            <a:endParaRPr b="0" lang="en-US" sz="2000" spc="-1" strike="noStrike">
              <a:latin typeface="Arial"/>
            </a:endParaRPr>
          </a:p>
          <a:p>
            <a:pPr lvl="1" marL="864000" indent="-3186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微软雅黑"/>
              </a:rPr>
              <a:t>LMCF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微软雅黑"/>
              </a:rPr>
              <a:t> (Mengmeng Wang) Large Margin Object Tracking with Circulant Feature Maps</a:t>
            </a:r>
            <a:endParaRPr b="0" lang="en-US" sz="2000" spc="-1" strike="noStrike">
              <a:latin typeface="Arial"/>
            </a:endParaRPr>
          </a:p>
          <a:p>
            <a:pPr marL="432000" indent="-318600">
              <a:lnSpc>
                <a:spcPct val="12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微软雅黑"/>
              </a:rPr>
              <a:t> </a:t>
            </a:r>
            <a:r>
              <a:rPr b="1" lang="en-US" sz="2400" spc="-1" strike="noStrike">
                <a:solidFill>
                  <a:srgbClr val="000000"/>
                </a:solidFill>
                <a:latin typeface="Calibri"/>
                <a:ea typeface="微软雅黑"/>
              </a:rPr>
              <a:t>CNN based trackers</a:t>
            </a:r>
            <a:endParaRPr b="0" lang="en-US" sz="2400" spc="-1" strike="noStrike">
              <a:latin typeface="Arial"/>
            </a:endParaRPr>
          </a:p>
          <a:p>
            <a:pPr lvl="1" marL="864000" indent="-3186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微软雅黑"/>
              </a:rPr>
              <a:t>SiamFC 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微软雅黑"/>
              </a:rPr>
              <a:t>(Hyeonseob Nam) Fully-Convolutional Siamese Networks for Object Tracking</a:t>
            </a:r>
            <a:endParaRPr b="0" lang="en-US" sz="2000" spc="-1" strike="noStrike">
              <a:latin typeface="Arial"/>
            </a:endParaRPr>
          </a:p>
          <a:p>
            <a:pPr lvl="1" marL="864000" indent="-318600">
              <a:lnSpc>
                <a:spcPct val="12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</a:pPr>
            <a:r>
              <a:rPr b="1" lang="en-US" sz="2000" spc="-1" strike="noStrike">
                <a:solidFill>
                  <a:srgbClr val="000000"/>
                </a:solidFill>
                <a:latin typeface="Calibri"/>
                <a:ea typeface="微软雅黑"/>
              </a:rPr>
              <a:t>ECO</a:t>
            </a:r>
            <a:r>
              <a:rPr b="0" lang="en-US" sz="2000" spc="-1" strike="noStrike">
                <a:solidFill>
                  <a:srgbClr val="000000"/>
                </a:solidFill>
                <a:latin typeface="Calibri"/>
                <a:ea typeface="微软雅黑"/>
              </a:rPr>
              <a:t> (Martin Danelljan) Efficient Convolution Operators for Tracking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4f8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5" name="图片" descr=""/>
          <p:cNvPicPr/>
          <p:nvPr/>
        </p:nvPicPr>
        <p:blipFill>
          <a:blip r:embed="rId1"/>
          <a:srcRect l="0" t="16502" r="0" b="16502"/>
          <a:stretch/>
        </p:blipFill>
        <p:spPr>
          <a:xfrm>
            <a:off x="0" y="0"/>
            <a:ext cx="6806880" cy="6851880"/>
          </a:xfrm>
          <a:prstGeom prst="rect">
            <a:avLst/>
          </a:prstGeom>
          <a:ln>
            <a:noFill/>
          </a:ln>
        </p:spPr>
      </p:pic>
      <p:sp>
        <p:nvSpPr>
          <p:cNvPr id="596" name="CustomShape 1"/>
          <p:cNvSpPr/>
          <p:nvPr/>
        </p:nvSpPr>
        <p:spPr>
          <a:xfrm>
            <a:off x="0" y="2870280"/>
            <a:ext cx="6496200" cy="1082880"/>
          </a:xfrm>
          <a:prstGeom prst="roundRect">
            <a:avLst>
              <a:gd name="adj" fmla="val 0"/>
            </a:avLst>
          </a:prstGeom>
          <a:solidFill>
            <a:srgbClr val="004f8a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7" name="CustomShape 2"/>
          <p:cNvSpPr/>
          <p:nvPr/>
        </p:nvSpPr>
        <p:spPr>
          <a:xfrm flipH="1" rot="16200000">
            <a:off x="5201280" y="-127080"/>
            <a:ext cx="6851880" cy="7117920"/>
          </a:xfrm>
          <a:prstGeom prst="flowChartManualInput">
            <a:avLst/>
          </a:prstGeom>
          <a:solidFill>
            <a:srgbClr val="0171c5"/>
          </a:solidFill>
          <a:ln w="1260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98" name="CustomShape 3"/>
          <p:cNvSpPr/>
          <p:nvPr/>
        </p:nvSpPr>
        <p:spPr>
          <a:xfrm>
            <a:off x="-1463040" y="2560320"/>
            <a:ext cx="5563800" cy="17938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r">
              <a:lnSpc>
                <a:spcPct val="90000"/>
              </a:lnSpc>
            </a:pPr>
            <a:r>
              <a:rPr b="0" lang="en-US" sz="6000" spc="-1" strike="noStrike">
                <a:solidFill>
                  <a:srgbClr val="ffffff"/>
                </a:solidFill>
                <a:latin typeface="微软雅黑"/>
                <a:ea typeface="微软雅黑"/>
              </a:rPr>
              <a:t>KCF</a:t>
            </a:r>
            <a:endParaRPr b="0" lang="en-US" sz="6000" spc="-1" strike="noStrike">
              <a:latin typeface="Arial"/>
            </a:endParaRPr>
          </a:p>
        </p:txBody>
      </p:sp>
      <p:sp>
        <p:nvSpPr>
          <p:cNvPr id="599" name="CustomShape 4"/>
          <p:cNvSpPr/>
          <p:nvPr/>
        </p:nvSpPr>
        <p:spPr>
          <a:xfrm>
            <a:off x="7452720" y="-1518840"/>
            <a:ext cx="4039920" cy="9230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en-US" sz="60000" spc="-1" strike="noStrike">
                <a:solidFill>
                  <a:srgbClr val="004f8a"/>
                </a:solidFill>
                <a:latin typeface="Calibri"/>
                <a:ea typeface="微軟正黑體"/>
              </a:rPr>
              <a:t>3</a:t>
            </a:r>
            <a:endParaRPr b="0" lang="en-US" sz="60000" spc="-1" strike="noStrike">
              <a:latin typeface="Arial"/>
            </a:endParaRPr>
          </a:p>
        </p:txBody>
      </p:sp>
      <p:sp>
        <p:nvSpPr>
          <p:cNvPr id="600" name="Line 5"/>
          <p:cNvSpPr/>
          <p:nvPr/>
        </p:nvSpPr>
        <p:spPr>
          <a:xfrm>
            <a:off x="0" y="2971800"/>
            <a:ext cx="5892480" cy="360"/>
          </a:xfrm>
          <a:prstGeom prst="line">
            <a:avLst/>
          </a:prstGeom>
          <a:ln cap="rnd" w="6480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601" name="Line 6"/>
          <p:cNvSpPr/>
          <p:nvPr/>
        </p:nvSpPr>
        <p:spPr>
          <a:xfrm>
            <a:off x="0" y="3873240"/>
            <a:ext cx="5689440" cy="360"/>
          </a:xfrm>
          <a:prstGeom prst="line">
            <a:avLst/>
          </a:prstGeom>
          <a:ln cap="rnd" w="6480">
            <a:solidFill>
              <a:srgbClr val="5b9bd5"/>
            </a:solidFill>
            <a:custDash>
              <a:ds d="100000" sp="100000"/>
            </a:custDash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Normal.eit</Template>
  <TotalTime>2178</TotalTime>
  <Application>LibreOffice/6.0.6.2$Linux_X86_64 LibreOffice_project/0c292870b25a325b5ed35f6b45599d2ea4458e77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2014-04-01T11:22:20Z</dcterms:created>
  <dc:creator>Ryan Lee</dc:creator>
  <dc:description/>
  <dc:language>en-US</dc:language>
  <cp:lastModifiedBy/>
  <dcterms:modified xsi:type="dcterms:W3CDTF">2018-10-31T08:35:24Z</dcterms:modified>
  <cp:revision>122</cp:revision>
  <dc:subject/>
  <dc:title>PowerPoint 演示文稿</dc:title>
</cp:coreProperties>
</file>